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11_1B748650.xml" ContentType="application/vnd.ms-powerpoint.comments+xml"/>
  <Override PartName="/ppt/notesSlides/notesSlide8.xml" ContentType="application/vnd.openxmlformats-officedocument.presentationml.notesSlide+xml"/>
  <Override PartName="/ppt/comments/modernComment_113_97AFDD1B.xml" ContentType="application/vnd.ms-powerpoint.comments+xml"/>
  <Override PartName="/ppt/comments/modernComment_114_FAF134E7.xml" ContentType="application/vnd.ms-powerpoint.comments+xml"/>
  <Override PartName="/ppt/notesSlides/notesSlide9.xml" ContentType="application/vnd.openxmlformats-officedocument.presentationml.notesSlide+xml"/>
  <Override PartName="/ppt/comments/modernComment_126_180DAA5A.xml" ContentType="application/vnd.ms-powerpoint.comments+xml"/>
  <Override PartName="/ppt/comments/modernComment_1C6_BC31BF06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59" r:id="rId5"/>
  </p:sldMasterIdLst>
  <p:notesMasterIdLst>
    <p:notesMasterId r:id="rId52"/>
  </p:notesMasterIdLst>
  <p:sldIdLst>
    <p:sldId id="256" r:id="rId6"/>
    <p:sldId id="262" r:id="rId7"/>
    <p:sldId id="290" r:id="rId8"/>
    <p:sldId id="258" r:id="rId9"/>
    <p:sldId id="458" r:id="rId10"/>
    <p:sldId id="266" r:id="rId11"/>
    <p:sldId id="267" r:id="rId12"/>
    <p:sldId id="263" r:id="rId13"/>
    <p:sldId id="269" r:id="rId14"/>
    <p:sldId id="270" r:id="rId15"/>
    <p:sldId id="268" r:id="rId16"/>
    <p:sldId id="264" r:id="rId17"/>
    <p:sldId id="273" r:id="rId18"/>
    <p:sldId id="274" r:id="rId19"/>
    <p:sldId id="291" r:id="rId20"/>
    <p:sldId id="292" r:id="rId21"/>
    <p:sldId id="293" r:id="rId22"/>
    <p:sldId id="265" r:id="rId23"/>
    <p:sldId id="275" r:id="rId24"/>
    <p:sldId id="276" r:id="rId25"/>
    <p:sldId id="294" r:id="rId26"/>
    <p:sldId id="454" r:id="rId27"/>
    <p:sldId id="295" r:id="rId28"/>
    <p:sldId id="277" r:id="rId29"/>
    <p:sldId id="278" r:id="rId30"/>
    <p:sldId id="279" r:id="rId31"/>
    <p:sldId id="296" r:id="rId32"/>
    <p:sldId id="302" r:id="rId33"/>
    <p:sldId id="417" r:id="rId34"/>
    <p:sldId id="453" r:id="rId35"/>
    <p:sldId id="280" r:id="rId36"/>
    <p:sldId id="281" r:id="rId37"/>
    <p:sldId id="282" r:id="rId38"/>
    <p:sldId id="300" r:id="rId39"/>
    <p:sldId id="297" r:id="rId40"/>
    <p:sldId id="283" r:id="rId41"/>
    <p:sldId id="284" r:id="rId42"/>
    <p:sldId id="285" r:id="rId43"/>
    <p:sldId id="298" r:id="rId44"/>
    <p:sldId id="286" r:id="rId45"/>
    <p:sldId id="287" r:id="rId46"/>
    <p:sldId id="459" r:id="rId47"/>
    <p:sldId id="288" r:id="rId48"/>
    <p:sldId id="299" r:id="rId49"/>
    <p:sldId id="261" r:id="rId50"/>
    <p:sldId id="45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24B5AD-064C-89DA-C3D5-5A094FD1706F}" name="Yott, Sheila (MDE)" initials="YS(" userId="S::YottS@michigan.gov::c252ea5b-fcc9-4dd3-84fa-94731bf1d1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rbush, Mark" userId="1ce72344-bb68-469e-9545-831daa027327" providerId="ADAL" clId="{28C1C8FA-0FD7-4743-BE32-B7A1C4E4AB7A}"/>
    <pc:docChg chg="modSld">
      <pc:chgData name="Forbush, Mark" userId="1ce72344-bb68-469e-9545-831daa027327" providerId="ADAL" clId="{28C1C8FA-0FD7-4743-BE32-B7A1C4E4AB7A}" dt="2024-01-30T12:16:57.807" v="30" actId="20577"/>
      <pc:docMkLst>
        <pc:docMk/>
      </pc:docMkLst>
      <pc:sldChg chg="modSp mod">
        <pc:chgData name="Forbush, Mark" userId="1ce72344-bb68-469e-9545-831daa027327" providerId="ADAL" clId="{28C1C8FA-0FD7-4743-BE32-B7A1C4E4AB7A}" dt="2024-01-30T12:16:57.807" v="30" actId="20577"/>
        <pc:sldMkLst>
          <pc:docMk/>
          <pc:sldMk cId="2580618668" sldId="256"/>
        </pc:sldMkLst>
        <pc:spChg chg="mod">
          <ac:chgData name="Forbush, Mark" userId="1ce72344-bb68-469e-9545-831daa027327" providerId="ADAL" clId="{28C1C8FA-0FD7-4743-BE32-B7A1C4E4AB7A}" dt="2024-01-30T12:16:57.807" v="30" actId="20577"/>
          <ac:spMkLst>
            <pc:docMk/>
            <pc:sldMk cId="2580618668" sldId="256"/>
            <ac:spMk id="3" creationId="{FCD644F2-30B3-4946-B347-BBBB9E4B75E1}"/>
          </ac:spMkLst>
        </pc:spChg>
      </pc:sldChg>
    </pc:docChg>
  </pc:docChgLst>
</pc:chgInfo>
</file>

<file path=ppt/comments/modernComment_111_1B74865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C4D1076-5A20-4825-BA04-90A34752BE33}" authorId="{9024B5AD-064C-89DA-C3D5-5A094FD1706F}" status="resolved" created="2023-09-14T18:59:20.786" complete="100000">
    <pc:sldMkLst xmlns:pc="http://schemas.microsoft.com/office/powerpoint/2013/main/command">
      <pc:docMk/>
      <pc:sldMk cId="460621392" sldId="273"/>
    </pc:sldMkLst>
    <p188:txBody>
      <a:bodyPr/>
      <a:lstStyle/>
      <a:p>
        <a:r>
          <a:rPr lang="en-US"/>
          <a:t>Business and industry? </a:t>
        </a:r>
      </a:p>
    </p188:txBody>
  </p188:cm>
</p188:cmLst>
</file>

<file path=ppt/comments/modernComment_113_97AFDD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DAAB9CD-6AFA-450D-9BC0-5A3BDB3090E5}" authorId="{9024B5AD-064C-89DA-C3D5-5A094FD1706F}" status="resolved" created="2023-09-14T18:59:38.28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44885019" sldId="275"/>
      <ac:spMk id="3" creationId="{F8C1214A-B23C-434E-A88A-FAE3AF2ED6E1}"/>
      <ac:txMk cp="13" len="17">
        <ac:context len="124" hash="2719976496"/>
      </ac:txMk>
    </ac:txMkLst>
    <p188:pos x="3053972" y="262404"/>
    <p188:txBody>
      <a:bodyPr/>
      <a:lstStyle/>
      <a:p>
        <a:r>
          <a:rPr lang="en-US"/>
          <a:t>Spell out?</a:t>
        </a:r>
      </a:p>
    </p188:txBody>
  </p188:cm>
</p188:cmLst>
</file>

<file path=ppt/comments/modernComment_114_FAF134E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224449B-775E-4D2B-9FD2-6CA185F52A5D}" authorId="{9024B5AD-064C-89DA-C3D5-5A094FD1706F}" status="resolved" created="2023-09-14T19:03:01.33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10111719" sldId="276"/>
      <ac:picMk id="12" creationId="{F612F1B4-1251-45A2-DA65-C718E0B15C1D}"/>
    </ac:deMkLst>
    <p188:txBody>
      <a:bodyPr/>
      <a:lstStyle/>
      <a:p>
        <a:r>
          <a:rPr lang="en-US"/>
          <a:t>The right column is cut off a bit.  </a:t>
        </a:r>
      </a:p>
    </p188:txBody>
  </p188:cm>
</p188:cmLst>
</file>

<file path=ppt/comments/modernComment_126_180DAA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20E855-05F9-44F2-91CD-59082C9D7C73}" authorId="{9024B5AD-064C-89DA-C3D5-5A094FD1706F}" status="resolved" created="2023-09-14T19:05:11.780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3548762" sldId="294"/>
      <ac:spMk id="2" creationId="{927C6A57-0A2B-4BEA-A62F-C92CFA1E0361}"/>
      <ac:txMk cp="15" len="1">
        <ac:context len="27" hash="3827003134"/>
      </ac:txMk>
    </ac:txMkLst>
    <p188:pos x="5675780" y="501581"/>
    <p188:txBody>
      <a:bodyPr/>
      <a:lstStyle/>
      <a:p>
        <a:r>
          <a:rPr lang="en-US"/>
          <a:t>Perkins IV?</a:t>
        </a:r>
      </a:p>
    </p188:txBody>
  </p188:cm>
</p188:cmLst>
</file>

<file path=ppt/comments/modernComment_1C6_BC31BF0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198BDEE-A9D5-492F-88AE-11973A9B796C}" authorId="{9024B5AD-064C-89DA-C3D5-5A094FD1706F}" status="resolved" created="2023-09-14T19:05:31.882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57376774" sldId="454"/>
      <ac:spMk id="2" creationId="{927C6A57-0A2B-4BEA-A62F-C92CFA1E0361}"/>
      <ac:txMk cp="15" len="1">
        <ac:context len="26" hash="1677792533"/>
      </ac:txMk>
    </ac:txMkLst>
    <p188:pos x="5437944" y="501650"/>
    <p188:txBody>
      <a:bodyPr/>
      <a:lstStyle/>
      <a:p>
        <a:r>
          <a:rPr lang="en-US"/>
          <a:t>Perkins V?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igan.gov/mde/services/octe/educators/cte-instructional-resources-for-all-programs/cte-tool-kits" TargetMode="External"/><Relationship Id="rId2" Type="http://schemas.openxmlformats.org/officeDocument/2006/relationships/hyperlink" Target="https://www.michigan.gov/mde/-/media/Project/Websites/mde/CTE/cte_form/CIP_Self-Review_Form_698838_7.pdf?rev=da029a811df2417ebc6e0b64a8a7f2d9&amp;hash=1ACC133B36C05EA829AF5216AA8E57DE" TargetMode="External"/><Relationship Id="rId1" Type="http://schemas.openxmlformats.org/officeDocument/2006/relationships/hyperlink" Target="https://www.michigan.gov/mde/0,4615,7-140-2629_53968-536164--,00.html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higan.gov/mde/services/octe/educators/cte-instructional-resources-for-all-programs/cte-tool-kits" TargetMode="External"/><Relationship Id="rId2" Type="http://schemas.openxmlformats.org/officeDocument/2006/relationships/hyperlink" Target="https://www.michigan.gov/mde/-/media/Project/Websites/mde/CTE/cte_form/CIP_Self-Review_Form_698838_7.pdf?rev=da029a811df2417ebc6e0b64a8a7f2d9&amp;hash=1ACC133B36C05EA829AF5216AA8E57DE" TargetMode="External"/><Relationship Id="rId1" Type="http://schemas.openxmlformats.org/officeDocument/2006/relationships/hyperlink" Target="https://www.michigan.gov/mde/0,4615,7-140-2629_53968-536164--,00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4451AA-6FA7-42E6-8F54-430E7B356EFC}" type="doc">
      <dgm:prSet loTypeId="urn:microsoft.com/office/officeart/2008/layout/Lin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727E737-55F5-4BA2-8118-B5D2DF6A37AB}">
      <dgm:prSet custT="1"/>
      <dgm:spPr/>
      <dgm:t>
        <a:bodyPr/>
        <a:lstStyle/>
        <a:p>
          <a:r>
            <a:rPr lang="en-US" sz="3200">
              <a:hlinkClick xmlns:r="http://schemas.openxmlformats.org/officeDocument/2006/relationships" r:id="rId1"/>
            </a:rPr>
            <a:t>MDE - CIP Self-Review </a:t>
          </a:r>
          <a:endParaRPr lang="en-US" sz="3200"/>
        </a:p>
      </dgm:t>
    </dgm:pt>
    <dgm:pt modelId="{B2B421B4-BD71-4399-9614-FDFB67B59B36}" type="parTrans" cxnId="{6E506176-8EE8-4325-AAEA-F2BD7D838A14}">
      <dgm:prSet/>
      <dgm:spPr/>
      <dgm:t>
        <a:bodyPr/>
        <a:lstStyle/>
        <a:p>
          <a:endParaRPr lang="en-US"/>
        </a:p>
      </dgm:t>
    </dgm:pt>
    <dgm:pt modelId="{C0E866A7-E2E3-4645-8A6C-BF6681DC35AE}" type="sibTrans" cxnId="{6E506176-8EE8-4325-AAEA-F2BD7D838A14}">
      <dgm:prSet/>
      <dgm:spPr/>
      <dgm:t>
        <a:bodyPr/>
        <a:lstStyle/>
        <a:p>
          <a:endParaRPr lang="en-US"/>
        </a:p>
      </dgm:t>
    </dgm:pt>
    <dgm:pt modelId="{8FF748E9-1BCF-40B3-AAE0-78A9D0941076}">
      <dgm:prSet custT="1"/>
      <dgm:spPr/>
      <dgm:t>
        <a:bodyPr/>
        <a:lstStyle/>
        <a:p>
          <a:r>
            <a:rPr lang="en-US" sz="3200">
              <a:hlinkClick xmlns:r="http://schemas.openxmlformats.org/officeDocument/2006/relationships" r:id="rId2"/>
            </a:rPr>
            <a:t>     </a:t>
          </a:r>
          <a:r>
            <a:rPr lang="en-US" sz="3200" u="none">
              <a:hlinkClick xmlns:r="http://schemas.openxmlformats.org/officeDocument/2006/relationships" r:id="rId2"/>
            </a:rPr>
            <a:t>          </a:t>
          </a:r>
          <a:r>
            <a:rPr lang="en-US" sz="3200">
              <a:hlinkClick xmlns:r="http://schemas.openxmlformats.org/officeDocument/2006/relationships" r:id="rId2"/>
            </a:rPr>
            <a:t>CIP Self-Review Form </a:t>
          </a:r>
          <a:endParaRPr lang="en-US" sz="3200"/>
        </a:p>
      </dgm:t>
    </dgm:pt>
    <dgm:pt modelId="{C1BAADB7-7DFB-4CF8-972D-11E9A5C4CC6C}" type="parTrans" cxnId="{40F72BBD-82B9-4CE7-8737-6E3B62B92B96}">
      <dgm:prSet/>
      <dgm:spPr/>
      <dgm:t>
        <a:bodyPr/>
        <a:lstStyle/>
        <a:p>
          <a:endParaRPr lang="en-US"/>
        </a:p>
      </dgm:t>
    </dgm:pt>
    <dgm:pt modelId="{AE84CF90-404F-4404-A31D-A9729AA7F644}" type="sibTrans" cxnId="{40F72BBD-82B9-4CE7-8737-6E3B62B92B96}">
      <dgm:prSet/>
      <dgm:spPr/>
      <dgm:t>
        <a:bodyPr/>
        <a:lstStyle/>
        <a:p>
          <a:endParaRPr lang="en-US"/>
        </a:p>
      </dgm:t>
    </dgm:pt>
    <dgm:pt modelId="{9B753029-860A-4E10-B381-6F457E0313C3}">
      <dgm:prSet custT="1"/>
      <dgm:spPr/>
      <dgm:t>
        <a:bodyPr/>
        <a:lstStyle/>
        <a:p>
          <a:r>
            <a:rPr lang="en-US" sz="3200">
              <a:hlinkClick xmlns:r="http://schemas.openxmlformats.org/officeDocument/2006/relationships" r:id="rId3"/>
            </a:rPr>
            <a:t>CTE Program Toolkits</a:t>
          </a:r>
          <a:endParaRPr lang="en-US" sz="3200"/>
        </a:p>
      </dgm:t>
    </dgm:pt>
    <dgm:pt modelId="{A56B7234-B798-4774-B538-4506F54C13BD}" type="parTrans" cxnId="{93353C89-AD25-43B4-A298-17D0810EA376}">
      <dgm:prSet/>
      <dgm:spPr/>
      <dgm:t>
        <a:bodyPr/>
        <a:lstStyle/>
        <a:p>
          <a:endParaRPr lang="en-US"/>
        </a:p>
      </dgm:t>
    </dgm:pt>
    <dgm:pt modelId="{6C0F30F2-338E-4BB7-8298-BC01DCC3F110}" type="sibTrans" cxnId="{93353C89-AD25-43B4-A298-17D0810EA376}">
      <dgm:prSet/>
      <dgm:spPr/>
      <dgm:t>
        <a:bodyPr/>
        <a:lstStyle/>
        <a:p>
          <a:endParaRPr lang="en-US"/>
        </a:p>
      </dgm:t>
    </dgm:pt>
    <dgm:pt modelId="{D0BC3547-DA26-46CC-98CD-54EC07D11F7F}" type="pres">
      <dgm:prSet presAssocID="{714451AA-6FA7-42E6-8F54-430E7B356EFC}" presName="vert0" presStyleCnt="0">
        <dgm:presLayoutVars>
          <dgm:dir/>
          <dgm:animOne val="branch"/>
          <dgm:animLvl val="lvl"/>
        </dgm:presLayoutVars>
      </dgm:prSet>
      <dgm:spPr/>
    </dgm:pt>
    <dgm:pt modelId="{0AD1A0D0-8873-4A47-9EF0-4C2CB639F287}" type="pres">
      <dgm:prSet presAssocID="{A727E737-55F5-4BA2-8118-B5D2DF6A37AB}" presName="thickLine" presStyleLbl="alignNode1" presStyleIdx="0" presStyleCnt="3"/>
      <dgm:spPr/>
    </dgm:pt>
    <dgm:pt modelId="{3CBEEFD3-7CFC-4B64-A516-0605FD3BC5FB}" type="pres">
      <dgm:prSet presAssocID="{A727E737-55F5-4BA2-8118-B5D2DF6A37AB}" presName="horz1" presStyleCnt="0"/>
      <dgm:spPr/>
    </dgm:pt>
    <dgm:pt modelId="{42D7436C-2D92-4081-B967-6A26124FD109}" type="pres">
      <dgm:prSet presAssocID="{A727E737-55F5-4BA2-8118-B5D2DF6A37AB}" presName="tx1" presStyleLbl="revTx" presStyleIdx="0" presStyleCnt="3"/>
      <dgm:spPr/>
    </dgm:pt>
    <dgm:pt modelId="{AB6CE15C-ADF3-4181-BD29-DA6B4EA46925}" type="pres">
      <dgm:prSet presAssocID="{A727E737-55F5-4BA2-8118-B5D2DF6A37AB}" presName="vert1" presStyleCnt="0"/>
      <dgm:spPr/>
    </dgm:pt>
    <dgm:pt modelId="{3A9C3A21-54C7-4302-A9CB-75ED42FDAE71}" type="pres">
      <dgm:prSet presAssocID="{8FF748E9-1BCF-40B3-AAE0-78A9D0941076}" presName="thickLine" presStyleLbl="alignNode1" presStyleIdx="1" presStyleCnt="3"/>
      <dgm:spPr/>
    </dgm:pt>
    <dgm:pt modelId="{504E74E4-43E2-4AF8-954B-D57F72C31811}" type="pres">
      <dgm:prSet presAssocID="{8FF748E9-1BCF-40B3-AAE0-78A9D0941076}" presName="horz1" presStyleCnt="0"/>
      <dgm:spPr/>
    </dgm:pt>
    <dgm:pt modelId="{58A6ABEA-4328-46C8-AE9C-F53EEB186839}" type="pres">
      <dgm:prSet presAssocID="{8FF748E9-1BCF-40B3-AAE0-78A9D0941076}" presName="tx1" presStyleLbl="revTx" presStyleIdx="1" presStyleCnt="3"/>
      <dgm:spPr/>
    </dgm:pt>
    <dgm:pt modelId="{DF3D1331-492F-4D61-BD01-A3418D9CDB87}" type="pres">
      <dgm:prSet presAssocID="{8FF748E9-1BCF-40B3-AAE0-78A9D0941076}" presName="vert1" presStyleCnt="0"/>
      <dgm:spPr/>
    </dgm:pt>
    <dgm:pt modelId="{B7A9A5C1-40BF-4845-805C-A92626159B6C}" type="pres">
      <dgm:prSet presAssocID="{9B753029-860A-4E10-B381-6F457E0313C3}" presName="thickLine" presStyleLbl="alignNode1" presStyleIdx="2" presStyleCnt="3"/>
      <dgm:spPr/>
    </dgm:pt>
    <dgm:pt modelId="{7032ECDB-8172-44DE-9FB9-4303D72BA700}" type="pres">
      <dgm:prSet presAssocID="{9B753029-860A-4E10-B381-6F457E0313C3}" presName="horz1" presStyleCnt="0"/>
      <dgm:spPr/>
    </dgm:pt>
    <dgm:pt modelId="{65479002-4955-4549-894B-7A57B0C725DA}" type="pres">
      <dgm:prSet presAssocID="{9B753029-860A-4E10-B381-6F457E0313C3}" presName="tx1" presStyleLbl="revTx" presStyleIdx="2" presStyleCnt="3"/>
      <dgm:spPr/>
    </dgm:pt>
    <dgm:pt modelId="{55F637A9-9E3E-4DBF-8C19-F59D4ED47B0E}" type="pres">
      <dgm:prSet presAssocID="{9B753029-860A-4E10-B381-6F457E0313C3}" presName="vert1" presStyleCnt="0"/>
      <dgm:spPr/>
    </dgm:pt>
  </dgm:ptLst>
  <dgm:cxnLst>
    <dgm:cxn modelId="{135A8B05-0C02-47D2-81D8-9AD4D89CDD11}" type="presOf" srcId="{A727E737-55F5-4BA2-8118-B5D2DF6A37AB}" destId="{42D7436C-2D92-4081-B967-6A26124FD109}" srcOrd="0" destOrd="0" presId="urn:microsoft.com/office/officeart/2008/layout/LinedList"/>
    <dgm:cxn modelId="{48C9830A-19F8-4480-9B4D-FF2D1185363C}" type="presOf" srcId="{8FF748E9-1BCF-40B3-AAE0-78A9D0941076}" destId="{58A6ABEA-4328-46C8-AE9C-F53EEB186839}" srcOrd="0" destOrd="0" presId="urn:microsoft.com/office/officeart/2008/layout/LinedList"/>
    <dgm:cxn modelId="{DBB7B248-6204-43A9-9FCD-8EACA0001AD0}" type="presOf" srcId="{9B753029-860A-4E10-B381-6F457E0313C3}" destId="{65479002-4955-4549-894B-7A57B0C725DA}" srcOrd="0" destOrd="0" presId="urn:microsoft.com/office/officeart/2008/layout/LinedList"/>
    <dgm:cxn modelId="{6E506176-8EE8-4325-AAEA-F2BD7D838A14}" srcId="{714451AA-6FA7-42E6-8F54-430E7B356EFC}" destId="{A727E737-55F5-4BA2-8118-B5D2DF6A37AB}" srcOrd="0" destOrd="0" parTransId="{B2B421B4-BD71-4399-9614-FDFB67B59B36}" sibTransId="{C0E866A7-E2E3-4645-8A6C-BF6681DC35AE}"/>
    <dgm:cxn modelId="{93353C89-AD25-43B4-A298-17D0810EA376}" srcId="{714451AA-6FA7-42E6-8F54-430E7B356EFC}" destId="{9B753029-860A-4E10-B381-6F457E0313C3}" srcOrd="2" destOrd="0" parTransId="{A56B7234-B798-4774-B538-4506F54C13BD}" sibTransId="{6C0F30F2-338E-4BB7-8298-BC01DCC3F110}"/>
    <dgm:cxn modelId="{40F72BBD-82B9-4CE7-8737-6E3B62B92B96}" srcId="{714451AA-6FA7-42E6-8F54-430E7B356EFC}" destId="{8FF748E9-1BCF-40B3-AAE0-78A9D0941076}" srcOrd="1" destOrd="0" parTransId="{C1BAADB7-7DFB-4CF8-972D-11E9A5C4CC6C}" sibTransId="{AE84CF90-404F-4404-A31D-A9729AA7F644}"/>
    <dgm:cxn modelId="{6077FBE1-9706-4F3F-8EBB-7E63CE143FA2}" type="presOf" srcId="{714451AA-6FA7-42E6-8F54-430E7B356EFC}" destId="{D0BC3547-DA26-46CC-98CD-54EC07D11F7F}" srcOrd="0" destOrd="0" presId="urn:microsoft.com/office/officeart/2008/layout/LinedList"/>
    <dgm:cxn modelId="{6BA442BE-6ADD-41EF-9E56-F047C06B62B3}" type="presParOf" srcId="{D0BC3547-DA26-46CC-98CD-54EC07D11F7F}" destId="{0AD1A0D0-8873-4A47-9EF0-4C2CB639F287}" srcOrd="0" destOrd="0" presId="urn:microsoft.com/office/officeart/2008/layout/LinedList"/>
    <dgm:cxn modelId="{42EF6AC5-9E70-4671-AE58-008ECB2C8F39}" type="presParOf" srcId="{D0BC3547-DA26-46CC-98CD-54EC07D11F7F}" destId="{3CBEEFD3-7CFC-4B64-A516-0605FD3BC5FB}" srcOrd="1" destOrd="0" presId="urn:microsoft.com/office/officeart/2008/layout/LinedList"/>
    <dgm:cxn modelId="{C00B78B5-61D0-4D28-8729-D192F2326126}" type="presParOf" srcId="{3CBEEFD3-7CFC-4B64-A516-0605FD3BC5FB}" destId="{42D7436C-2D92-4081-B967-6A26124FD109}" srcOrd="0" destOrd="0" presId="urn:microsoft.com/office/officeart/2008/layout/LinedList"/>
    <dgm:cxn modelId="{F4C401F2-FA9A-4B89-A8B6-5DF331CD626D}" type="presParOf" srcId="{3CBEEFD3-7CFC-4B64-A516-0605FD3BC5FB}" destId="{AB6CE15C-ADF3-4181-BD29-DA6B4EA46925}" srcOrd="1" destOrd="0" presId="urn:microsoft.com/office/officeart/2008/layout/LinedList"/>
    <dgm:cxn modelId="{3D19CC43-81F0-4389-AA0A-A8A2E42A5E86}" type="presParOf" srcId="{D0BC3547-DA26-46CC-98CD-54EC07D11F7F}" destId="{3A9C3A21-54C7-4302-A9CB-75ED42FDAE71}" srcOrd="2" destOrd="0" presId="urn:microsoft.com/office/officeart/2008/layout/LinedList"/>
    <dgm:cxn modelId="{FCBBC2C3-46F7-4F9F-9DFB-92FCEFCFCA27}" type="presParOf" srcId="{D0BC3547-DA26-46CC-98CD-54EC07D11F7F}" destId="{504E74E4-43E2-4AF8-954B-D57F72C31811}" srcOrd="3" destOrd="0" presId="urn:microsoft.com/office/officeart/2008/layout/LinedList"/>
    <dgm:cxn modelId="{04957DC8-C6C4-4C2E-84D8-DE4EAD8CB8AF}" type="presParOf" srcId="{504E74E4-43E2-4AF8-954B-D57F72C31811}" destId="{58A6ABEA-4328-46C8-AE9C-F53EEB186839}" srcOrd="0" destOrd="0" presId="urn:microsoft.com/office/officeart/2008/layout/LinedList"/>
    <dgm:cxn modelId="{689FA912-9F2A-4742-ABC2-E54C89D785FD}" type="presParOf" srcId="{504E74E4-43E2-4AF8-954B-D57F72C31811}" destId="{DF3D1331-492F-4D61-BD01-A3418D9CDB87}" srcOrd="1" destOrd="0" presId="urn:microsoft.com/office/officeart/2008/layout/LinedList"/>
    <dgm:cxn modelId="{162C7051-7508-4518-9F09-A8D9966A05EE}" type="presParOf" srcId="{D0BC3547-DA26-46CC-98CD-54EC07D11F7F}" destId="{B7A9A5C1-40BF-4845-805C-A92626159B6C}" srcOrd="4" destOrd="0" presId="urn:microsoft.com/office/officeart/2008/layout/LinedList"/>
    <dgm:cxn modelId="{E689DC6F-267B-422F-AF0F-A7A3D20E4101}" type="presParOf" srcId="{D0BC3547-DA26-46CC-98CD-54EC07D11F7F}" destId="{7032ECDB-8172-44DE-9FB9-4303D72BA700}" srcOrd="5" destOrd="0" presId="urn:microsoft.com/office/officeart/2008/layout/LinedList"/>
    <dgm:cxn modelId="{E3431BA4-0DC2-46EC-A09E-1840A4DAFC71}" type="presParOf" srcId="{7032ECDB-8172-44DE-9FB9-4303D72BA700}" destId="{65479002-4955-4549-894B-7A57B0C725DA}" srcOrd="0" destOrd="0" presId="urn:microsoft.com/office/officeart/2008/layout/LinedList"/>
    <dgm:cxn modelId="{BBFD75DA-828F-4FC4-8EC6-D49FB3FD124A}" type="presParOf" srcId="{7032ECDB-8172-44DE-9FB9-4303D72BA700}" destId="{55F637A9-9E3E-4DBF-8C19-F59D4ED47B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1A0D0-8873-4A47-9EF0-4C2CB639F287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D7436C-2D92-4081-B967-6A26124FD109}">
      <dsp:nvSpPr>
        <dsp:cNvPr id="0" name=""/>
        <dsp:cNvSpPr/>
      </dsp:nvSpPr>
      <dsp:spPr>
        <a:xfrm>
          <a:off x="0" y="2703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hlinkClick xmlns:r="http://schemas.openxmlformats.org/officeDocument/2006/relationships" r:id="rId1"/>
            </a:rPr>
            <a:t>MDE - CIP Self-Review </a:t>
          </a:r>
          <a:endParaRPr lang="en-US" sz="3200" kern="1200"/>
        </a:p>
      </dsp:txBody>
      <dsp:txXfrm>
        <a:off x="0" y="2703"/>
        <a:ext cx="6900512" cy="1843578"/>
      </dsp:txXfrm>
    </dsp:sp>
    <dsp:sp modelId="{3A9C3A21-54C7-4302-A9CB-75ED42FDAE71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6ABEA-4328-46C8-AE9C-F53EEB186839}">
      <dsp:nvSpPr>
        <dsp:cNvPr id="0" name=""/>
        <dsp:cNvSpPr/>
      </dsp:nvSpPr>
      <dsp:spPr>
        <a:xfrm>
          <a:off x="0" y="1846281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hlinkClick xmlns:r="http://schemas.openxmlformats.org/officeDocument/2006/relationships" r:id="rId2"/>
            </a:rPr>
            <a:t>     </a:t>
          </a:r>
          <a:r>
            <a:rPr lang="en-US" sz="3200" u="none" kern="1200">
              <a:hlinkClick xmlns:r="http://schemas.openxmlformats.org/officeDocument/2006/relationships" r:id="rId2"/>
            </a:rPr>
            <a:t>          </a:t>
          </a:r>
          <a:r>
            <a:rPr lang="en-US" sz="3200" kern="1200">
              <a:hlinkClick xmlns:r="http://schemas.openxmlformats.org/officeDocument/2006/relationships" r:id="rId2"/>
            </a:rPr>
            <a:t>CIP Self-Review Form </a:t>
          </a:r>
          <a:endParaRPr lang="en-US" sz="3200" kern="1200"/>
        </a:p>
      </dsp:txBody>
      <dsp:txXfrm>
        <a:off x="0" y="1846281"/>
        <a:ext cx="6900512" cy="1843578"/>
      </dsp:txXfrm>
    </dsp:sp>
    <dsp:sp modelId="{B7A9A5C1-40BF-4845-805C-A92626159B6C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79002-4955-4549-894B-7A57B0C725DA}">
      <dsp:nvSpPr>
        <dsp:cNvPr id="0" name=""/>
        <dsp:cNvSpPr/>
      </dsp:nvSpPr>
      <dsp:spPr>
        <a:xfrm>
          <a:off x="0" y="3689859"/>
          <a:ext cx="6900512" cy="1843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hlinkClick xmlns:r="http://schemas.openxmlformats.org/officeDocument/2006/relationships" r:id="rId3"/>
            </a:rPr>
            <a:t>CTE Program Toolkits</a:t>
          </a:r>
          <a:endParaRPr lang="en-US" sz="3200" kern="1200"/>
        </a:p>
      </dsp:txBody>
      <dsp:txXfrm>
        <a:off x="0" y="3689859"/>
        <a:ext cx="6900512" cy="1843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E6418-940D-4B55-A08F-BBBEF002F011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13613-A1D2-478E-8702-6D2C2B551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83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Candace/Jim – Candace introduce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95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24A7F6-702F-4130-A1A0-289A46CB76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49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We’re going to continue to work on reporting guidelines and helping teachers to understand which category to report and when. Having accurate data will help us tell our story as a state and showcase the great things our CTE students are doing. You all can help us by continuing to check for understanding and to assist teachers as well.</a:t>
            </a:r>
          </a:p>
          <a:p>
            <a:endParaRPr lang="en-US"/>
          </a:p>
          <a:p>
            <a:r>
              <a:rPr lang="en-US"/>
              <a:t>And please let me know what types of reports would be most helpful to you, so we can ask our partners at PTD to help create those for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E2D33-68B6-4A1C-97C7-3D6773CA30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422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71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Hand it over to Jim to bring it home.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02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7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Candace – reference documents briefly, introduce JIM.  Jim – show admin how to access the CIP Self Review and what the main contact page looks like.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38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Jim – review status page.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07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Stress that a teacher can not be in the classroom without appropriate certification – they MUST show in MOECS if they are in the classroom with the appropriate CIP code.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2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96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QR to events page?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35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Point out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918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24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313613-A1D2-478E-8702-6D2C2B5517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5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2FCF97-F133-4306-B1E4-71E2DA4E4870}"/>
              </a:ext>
            </a:extLst>
          </p:cNvPr>
          <p:cNvSpPr/>
          <p:nvPr userDrawn="1"/>
        </p:nvSpPr>
        <p:spPr>
          <a:xfrm>
            <a:off x="-95692" y="-85061"/>
            <a:ext cx="12429460" cy="703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195C10-B3E7-4215-8FED-DF01B3314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38" y="-124485"/>
            <a:ext cx="13143987" cy="74822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113B5F-27BE-4646-B615-DC3AA3F63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1234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F0785-CF0B-47F3-B711-A17F9FE3E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7955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FDB6D-FCE8-45DF-9654-032D5EF6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94526" y="599122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September 27,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95B36-DA52-4DB2-A417-5F22D1C0E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03603" y="5991224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www.michigan.gov/mde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D010C-3177-4689-B8C7-A83E8DB4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426" y="5553074"/>
            <a:ext cx="69997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A993AA5-5FE4-42B7-9A3E-9448BD2D9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5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87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47762-1D62-4330-84C2-3B05F9B22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4782" y="6176963"/>
            <a:ext cx="1518036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1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91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1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23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359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5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93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04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7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52901-FB60-4221-B987-A65AF8B4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7FBD1-D442-46D4-B151-32DAC496C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0B6E6-3064-4BA3-B1AC-2261AED6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AAD13-B3AA-4BEB-BC2D-2DA0E9CA7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AEFE6-AC33-44D4-BCF1-4ED06D6A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60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126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61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602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4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ADBCD6-3988-45EE-89E1-92154C2A7C33}"/>
              </a:ext>
            </a:extLst>
          </p:cNvPr>
          <p:cNvSpPr/>
          <p:nvPr userDrawn="1"/>
        </p:nvSpPr>
        <p:spPr>
          <a:xfrm>
            <a:off x="-74429" y="-74428"/>
            <a:ext cx="12429461" cy="7038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DA7D2-D408-406C-B14B-C2684C81A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045" y="-179058"/>
            <a:ext cx="1863929" cy="7303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52901-FB60-4221-B987-A65AF8B43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7FBD1-D442-46D4-B151-32DAC496C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56" y="1644655"/>
            <a:ext cx="9667043" cy="45323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0B6E6-3064-4BA3-B1AC-2261AED6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9/27/2022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AAD13-B3AA-4BEB-BC2D-2DA0E9CA7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AEFE6-AC33-44D4-BCF1-4ED06D6A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9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4FC34-6C21-4E44-A483-FB7C49D8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1709738"/>
            <a:ext cx="966069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C6AF6-4A80-4BEA-9AFA-F6D0E9EEC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6754" y="4589463"/>
            <a:ext cx="966069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CD8B5-BFC0-45D6-85C9-9D3AB67E8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9/27/2022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6A8C5-381A-477F-81D9-12DD91D7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D4C65-2826-4468-B641-DD5FB6BD6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7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DAA1-D527-4834-B642-D5FA70978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DC4EE-B8BE-4563-843B-36C1BDB123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8665" y="2020185"/>
            <a:ext cx="4831612" cy="4156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AB7CA-E62E-4D56-B36C-6AA5E2CD7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2188" y="2020185"/>
            <a:ext cx="4831612" cy="4156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EA00F-96E9-4B2B-8755-3106796C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9/27/2022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05CCB-7EC8-40AC-A557-FE2C7A614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06049-970F-4FBF-B44C-A77F777D3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3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8A7F-94BD-44B0-A6E7-CCB271C28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65125"/>
            <a:ext cx="9668632" cy="10490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26937-7B40-423D-80C2-6EBD39596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1678" y="2020185"/>
            <a:ext cx="4809387" cy="723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ED8F9-9D1A-40DD-8DF9-FDC0E4AB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1678" y="2743199"/>
            <a:ext cx="4809387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6FF20-5B32-405E-9D20-0C504DBD5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2316" y="2020185"/>
            <a:ext cx="4833072" cy="723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E54DB-6EAC-4FC1-94F8-601DF87266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22316" y="2743199"/>
            <a:ext cx="4833072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F80C50-156D-4D4A-8394-EE1BAC26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9/27/2022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0C5C3-4D6C-4513-8C76-8C7FA724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FB18C4-DA57-47DC-8FEA-F6141483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02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61B22-8CEF-4F67-9AE3-6C9F65EB8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D73584-355C-42D2-8421-38C718D5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9/27/2022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09A75-D4BD-4260-9427-97F36369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CF2CB-3D9E-4AC4-80AC-BE65700C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4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754762-7AA5-4E12-9634-F32EA39A1A1E}"/>
              </a:ext>
            </a:extLst>
          </p:cNvPr>
          <p:cNvSpPr/>
          <p:nvPr userDrawn="1"/>
        </p:nvSpPr>
        <p:spPr>
          <a:xfrm>
            <a:off x="-74429" y="-74428"/>
            <a:ext cx="12429461" cy="7038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84340-F62C-4C5E-B060-E458F1EE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457200"/>
            <a:ext cx="308526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A6009-7FB0-4B15-9B5A-77530EBE1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57DEB-BAA6-40FB-B08F-A362158D7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6756" y="2057400"/>
            <a:ext cx="308526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A8C67-2625-4ED2-9D07-4F01E92D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9/27/2022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D438F-0D1D-484D-929D-201AADE1B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6E1AF-659B-4E57-BDB5-CAE1D7726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045" y="-179058"/>
            <a:ext cx="1863929" cy="730355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84C9D-8CFB-444D-8A97-0A34BCA3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0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57F756-F6E9-4ED3-9774-D9F96F35B2B9}"/>
              </a:ext>
            </a:extLst>
          </p:cNvPr>
          <p:cNvSpPr/>
          <p:nvPr userDrawn="1"/>
        </p:nvSpPr>
        <p:spPr>
          <a:xfrm>
            <a:off x="-74429" y="-74428"/>
            <a:ext cx="12429461" cy="7038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228F6-37F2-4319-B547-9A2FDB36E2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045" y="-179058"/>
            <a:ext cx="1863929" cy="7303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06B74-CE35-45CF-9544-A0FDE6D9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457200"/>
            <a:ext cx="308526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39F13-9B13-421E-AD41-94404BCC3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5B54B-1198-4280-A8C3-A306F8FDE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6756" y="2057400"/>
            <a:ext cx="308526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05BAF0-251B-4BC1-9BD4-F92E12040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9/27/2022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8D94F-FDC8-4CEE-A355-759ABF24E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BF8B6-A6D9-4D63-ADC1-3365D086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38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170F67-CAD9-46B2-A709-9291FB6F3D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88" y="-136525"/>
            <a:ext cx="12598171" cy="71221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CBDA2-7383-4367-9746-29473C9C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65125"/>
            <a:ext cx="9667043" cy="1174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AE48F-29B3-4496-91B7-692F0E3A0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6756" y="2041673"/>
            <a:ext cx="9667043" cy="4135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F5417-57D4-40DA-AAA5-DE9C8C892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8675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9/27/2022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A7501-9ECF-46F0-B654-2F915A3FA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8999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www.michigan.gov/mde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54726-18EA-4598-84FE-36AC90FA9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8211" y="1540024"/>
            <a:ext cx="6999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5A993AA5-5FE4-42B7-9A3E-9448BD2D9B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DEC43A4-F952-4BAC-B960-931A57CD215B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9444D08-1560-48DC-841C-2CF9068DD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519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1_1B74865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3_97AFDD1B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microsoft.com/office/2018/10/relationships/comments" Target="../comments/modernComment_114_FAF134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6_180DAA5A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8/10/relationships/comments" Target="../comments/modernComment_1C6_BC31BF0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MDE-GEMS@michigan.gov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36DA-4D8A-410B-BF56-462F54B32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12346"/>
            <a:ext cx="9940413" cy="2387600"/>
          </a:xfrm>
        </p:spPr>
        <p:txBody>
          <a:bodyPr/>
          <a:lstStyle/>
          <a:p>
            <a:r>
              <a:rPr lang="en-US" sz="4800"/>
              <a:t>CTE Portal    CIP Self-Review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644F2-30B3-4946-B347-BBBB9E4B7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79554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Office of Career and Technical Education</a:t>
            </a:r>
          </a:p>
          <a:p>
            <a:r>
              <a:rPr lang="en-US" sz="2800" dirty="0"/>
              <a:t>Michigan Department of Education</a:t>
            </a:r>
            <a:endParaRPr lang="en-US" sz="2800" dirty="0">
              <a:ea typeface="Verdana"/>
            </a:endParaRPr>
          </a:p>
          <a:p>
            <a:r>
              <a:rPr lang="en-US" sz="2800" dirty="0"/>
              <a:t>2024 </a:t>
            </a:r>
            <a:r>
              <a:rPr lang="en-US" sz="2800"/>
              <a:t>Career Conference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809426-C645-4704-BD4A-FBA1567FF715}"/>
              </a:ext>
            </a:extLst>
          </p:cNvPr>
          <p:cNvSpPr txBox="1"/>
          <p:nvPr/>
        </p:nvSpPr>
        <p:spPr>
          <a:xfrm rot="19878904">
            <a:off x="5216052" y="1830903"/>
            <a:ext cx="1125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Kunstler Script" panose="030304020206070D0D06" pitchFamily="66" charset="0"/>
              </a:rPr>
              <a:t>&amp; the</a:t>
            </a:r>
          </a:p>
        </p:txBody>
      </p:sp>
    </p:spTree>
    <p:extLst>
      <p:ext uri="{BB962C8B-B14F-4D97-AF65-F5344CB8AC3E}">
        <p14:creationId xmlns:p14="http://schemas.microsoft.com/office/powerpoint/2010/main" val="2580618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E03B-BB7B-4DD7-8B7D-57009635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C02 Evidence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95CA-3351-49E8-909E-C3EC27B4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10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899E6E-B742-431B-9CB9-3BC572436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517" y="2047555"/>
            <a:ext cx="8352244" cy="3726503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057F58-44B4-4698-AE03-9088F9E6CD0F}"/>
              </a:ext>
            </a:extLst>
          </p:cNvPr>
          <p:cNvSpPr/>
          <p:nvPr/>
        </p:nvSpPr>
        <p:spPr>
          <a:xfrm>
            <a:off x="6767512" y="2733676"/>
            <a:ext cx="785814" cy="1905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243BB8-822F-4554-AEA0-77F3B784B02F}"/>
              </a:ext>
            </a:extLst>
          </p:cNvPr>
          <p:cNvSpPr txBox="1"/>
          <p:nvPr/>
        </p:nvSpPr>
        <p:spPr>
          <a:xfrm>
            <a:off x="5590683" y="1197263"/>
            <a:ext cx="57631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veat" panose="00000500000000000000" pitchFamily="2" charset="0"/>
              </a:rPr>
              <a:t>Use MOECS record in May/June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DC8706-A5DF-86DD-2C89-C4FED8E94233}"/>
              </a:ext>
            </a:extLst>
          </p:cNvPr>
          <p:cNvCxnSpPr/>
          <p:nvPr/>
        </p:nvCxnSpPr>
        <p:spPr>
          <a:xfrm flipV="1">
            <a:off x="2333517" y="2036673"/>
            <a:ext cx="8352244" cy="108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491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33606-7046-4B46-B27A-06B9B1E6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C02 Template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325B410-EF74-41B2-9F25-864AE42AD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366" y="1817279"/>
            <a:ext cx="10036423" cy="367704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8BDF4-1694-42CB-9A94-55D2480A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11</a:t>
            </a:fld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876F5D7-EC1E-4DCF-8DB1-89C355CE351E}"/>
              </a:ext>
            </a:extLst>
          </p:cNvPr>
          <p:cNvSpPr/>
          <p:nvPr/>
        </p:nvSpPr>
        <p:spPr>
          <a:xfrm rot="5400000">
            <a:off x="10590697" y="1293962"/>
            <a:ext cx="1368933" cy="857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41CBC-EDB8-4781-A3DB-A8A6884749BD}"/>
              </a:ext>
            </a:extLst>
          </p:cNvPr>
          <p:cNvSpPr txBox="1"/>
          <p:nvPr/>
        </p:nvSpPr>
        <p:spPr>
          <a:xfrm>
            <a:off x="6096000" y="5685666"/>
            <a:ext cx="4875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veat" panose="00000500000000000000" pitchFamily="2" charset="0"/>
              </a:rPr>
              <a:t>No OCTE hour requirement</a:t>
            </a:r>
          </a:p>
        </p:txBody>
      </p:sp>
    </p:spTree>
    <p:extLst>
      <p:ext uri="{BB962C8B-B14F-4D97-AF65-F5344CB8AC3E}">
        <p14:creationId xmlns:p14="http://schemas.microsoft.com/office/powerpoint/2010/main" val="222311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3ADB-2742-49BB-9739-E6B42D90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ABF2-4979-47BB-A636-917817CD7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Program Advisory Committee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8897-AB02-43FC-8289-5E438635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 descr="Group sharing session">
            <a:extLst>
              <a:ext uri="{FF2B5EF4-FFF2-40B4-BE49-F238E27FC236}">
                <a16:creationId xmlns:a16="http://schemas.microsoft.com/office/drawing/2014/main" id="{FACA3D6F-05CD-4553-B280-C4EC64E43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27" y="2178061"/>
            <a:ext cx="3971722" cy="26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9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F94-5471-468A-B5FF-D963F5A4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43859"/>
            <a:ext cx="9667043" cy="1174899"/>
          </a:xfrm>
        </p:spPr>
        <p:txBody>
          <a:bodyPr>
            <a:normAutofit/>
          </a:bodyPr>
          <a:lstStyle/>
          <a:p>
            <a:r>
              <a:rPr lang="en-US"/>
              <a:t>C03</a:t>
            </a:r>
            <a:br>
              <a:rPr lang="en-US"/>
            </a:br>
            <a:r>
              <a:rPr lang="en-US" sz="2800"/>
              <a:t>Program Advisory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14A-B23C-434E-A88A-FAE3AF2ED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56" y="2041673"/>
            <a:ext cx="8763530" cy="41352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Majority from business and industry</a:t>
            </a:r>
          </a:p>
          <a:p>
            <a:r>
              <a:rPr lang="en-US"/>
              <a:t>Two meetings per year</a:t>
            </a:r>
            <a:endParaRPr lang="en-US">
              <a:ea typeface="Verdan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C77E-A378-42F9-AA39-3F24CA2B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72EF11-BDF4-34B0-51ED-F22CFDCFA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528" y="3163651"/>
            <a:ext cx="8947610" cy="356888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BF2E5B-A057-57C5-296D-70B02E42C00F}"/>
              </a:ext>
            </a:extLst>
          </p:cNvPr>
          <p:cNvCxnSpPr/>
          <p:nvPr/>
        </p:nvCxnSpPr>
        <p:spPr>
          <a:xfrm flipH="1">
            <a:off x="8705461" y="5322296"/>
            <a:ext cx="1091682" cy="516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62139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E03B-BB7B-4DD7-8B7D-57009635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C03 Evidence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95CA-3351-49E8-909E-C3EC27B4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14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5A678FA-E3CA-48D7-A79B-14F9FD7EE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756" y="1717921"/>
            <a:ext cx="8352244" cy="414563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ACCA85-34A4-43DE-9210-F4831536C703}"/>
              </a:ext>
            </a:extLst>
          </p:cNvPr>
          <p:cNvSpPr txBox="1"/>
          <p:nvPr/>
        </p:nvSpPr>
        <p:spPr>
          <a:xfrm>
            <a:off x="10097917" y="2103787"/>
            <a:ext cx="2064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veat" panose="00000500000000000000" pitchFamily="2" charset="0"/>
              </a:rPr>
              <a:t>Upload when necessary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D4475-BAD1-47A6-B3EC-96C794652BF3}"/>
              </a:ext>
            </a:extLst>
          </p:cNvPr>
          <p:cNvSpPr txBox="1"/>
          <p:nvPr/>
        </p:nvSpPr>
        <p:spPr>
          <a:xfrm>
            <a:off x="10097917" y="3498547"/>
            <a:ext cx="1924663" cy="1555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veat" panose="00000500000000000000" pitchFamily="2" charset="0"/>
              </a:rPr>
              <a:t>Upload agenda/ minutes after Fall &amp; Spring meetings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1753E1-6FE3-4ABD-A6FC-4DD285FD2E46}"/>
              </a:ext>
            </a:extLst>
          </p:cNvPr>
          <p:cNvSpPr txBox="1"/>
          <p:nvPr/>
        </p:nvSpPr>
        <p:spPr>
          <a:xfrm>
            <a:off x="10097917" y="5160542"/>
            <a:ext cx="179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veat" panose="00000500000000000000" pitchFamily="2" charset="0"/>
              </a:rPr>
              <a:t>Upload when necessary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8A90E3-9C4C-4C9D-C67E-D8E0FCD7D54B}"/>
              </a:ext>
            </a:extLst>
          </p:cNvPr>
          <p:cNvCxnSpPr/>
          <p:nvPr/>
        </p:nvCxnSpPr>
        <p:spPr>
          <a:xfrm>
            <a:off x="1686756" y="5871466"/>
            <a:ext cx="835224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281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7B89-E934-4152-BB8A-8136BFE66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C03 Template - Agenda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DA4EAC-C980-4708-B2A0-228EC467E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163" y="1323975"/>
            <a:ext cx="6123541" cy="532447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DF5A-34E5-4779-8090-2A2F229E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21D3B7-8CA5-4EBE-9811-F95B7D541485}"/>
              </a:ext>
            </a:extLst>
          </p:cNvPr>
          <p:cNvSpPr/>
          <p:nvPr/>
        </p:nvSpPr>
        <p:spPr>
          <a:xfrm>
            <a:off x="4449006" y="1905149"/>
            <a:ext cx="3732969" cy="3651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6F74BC-5527-444C-AF89-21FE8BEF913C}"/>
              </a:ext>
            </a:extLst>
          </p:cNvPr>
          <p:cNvSpPr/>
          <p:nvPr/>
        </p:nvSpPr>
        <p:spPr>
          <a:xfrm>
            <a:off x="5372515" y="3071961"/>
            <a:ext cx="1961735" cy="3651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60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508A-2EDB-45C9-AB51-8CF62DA24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65125"/>
            <a:ext cx="10133769" cy="1174899"/>
          </a:xfrm>
        </p:spPr>
        <p:txBody>
          <a:bodyPr>
            <a:normAutofit/>
          </a:bodyPr>
          <a:lstStyle/>
          <a:p>
            <a:r>
              <a:rPr lang="en-US"/>
              <a:t>C03 Template – Required Members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FE8B9D-77B9-4E50-A43F-41D44DDEC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903" y="1905149"/>
            <a:ext cx="12064097" cy="434339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AD0CD-21F6-4FCD-AE69-AE9D429F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5EA88D3-B80D-41DD-95B6-713008D544F9}"/>
              </a:ext>
            </a:extLst>
          </p:cNvPr>
          <p:cNvSpPr/>
          <p:nvPr/>
        </p:nvSpPr>
        <p:spPr>
          <a:xfrm>
            <a:off x="127903" y="5258593"/>
            <a:ext cx="1815197" cy="7889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E7E9AB-320D-47DD-BC25-874B2498A99C}"/>
              </a:ext>
            </a:extLst>
          </p:cNvPr>
          <p:cNvSpPr/>
          <p:nvPr/>
        </p:nvSpPr>
        <p:spPr>
          <a:xfrm>
            <a:off x="127903" y="3627586"/>
            <a:ext cx="2520047" cy="3651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74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E5837-BF8C-4937-A025-4845FC9B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65125"/>
            <a:ext cx="10324269" cy="1174899"/>
          </a:xfrm>
        </p:spPr>
        <p:txBody>
          <a:bodyPr>
            <a:normAutofit fontScale="90000"/>
          </a:bodyPr>
          <a:lstStyle/>
          <a:p>
            <a:r>
              <a:rPr lang="en-US"/>
              <a:t>C03 Template – Non-Voting Members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F232EA3-A84D-4DB1-92FA-7F30EBA56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17" y="2638426"/>
            <a:ext cx="12339369" cy="267955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413EC-6463-4505-89C9-45B16A89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6F48ED-E48E-416B-908A-BE032ECD9D37}"/>
              </a:ext>
            </a:extLst>
          </p:cNvPr>
          <p:cNvSpPr/>
          <p:nvPr/>
        </p:nvSpPr>
        <p:spPr>
          <a:xfrm>
            <a:off x="40617" y="2741761"/>
            <a:ext cx="1646139" cy="3651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35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3ADB-2742-49BB-9739-E6B42D90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ABF2-4979-47BB-A636-917817CD7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Program Delivery – Curriculum and Instruction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53F79-5AE3-463D-95A9-800BDFF3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CC0B0-A2EE-43E0-8029-20F3893132A8}" type="datetime1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0D4B4-5E67-43E8-8F70-4CA22B72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8897-AB02-43FC-8289-5E438635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Desk with stethoscope and computer keyboard">
            <a:extLst>
              <a:ext uri="{FF2B5EF4-FFF2-40B4-BE49-F238E27FC236}">
                <a16:creationId xmlns:a16="http://schemas.microsoft.com/office/drawing/2014/main" id="{21D1F665-3069-4B26-9C2A-F80D4263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96" y="2093495"/>
            <a:ext cx="3698954" cy="24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23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F94-5471-468A-B5FF-D963F5A4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43859"/>
            <a:ext cx="9667043" cy="1174899"/>
          </a:xfrm>
        </p:spPr>
        <p:txBody>
          <a:bodyPr>
            <a:normAutofit/>
          </a:bodyPr>
          <a:lstStyle/>
          <a:p>
            <a:r>
              <a:rPr lang="en-US"/>
              <a:t>C04</a:t>
            </a:r>
            <a:br>
              <a:rPr lang="en-US"/>
            </a:br>
            <a:r>
              <a:rPr lang="en-US" sz="2800"/>
              <a:t>Program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14A-B23C-434E-A88A-FAE3AF2ED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6128" y="1995021"/>
            <a:ext cx="10565948" cy="205446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/>
              <a:t>No Gap after Career Pathways Grant (CPG) process is complete </a:t>
            </a:r>
            <a:r>
              <a:rPr lang="en-US" sz="2400">
                <a:sym typeface="Wingdings" panose="05000000000000000000" pitchFamily="2" charset="2"/>
              </a:rPr>
              <a:t></a:t>
            </a:r>
            <a:endParaRPr lang="en-US" sz="2400"/>
          </a:p>
          <a:p>
            <a:pPr>
              <a:spcAft>
                <a:spcPts val="1200"/>
              </a:spcAft>
            </a:pPr>
            <a:r>
              <a:rPr lang="en-US" sz="2400"/>
              <a:t>Syllabus for each local class in program</a:t>
            </a:r>
            <a:endParaRPr lang="en-US" sz="2400">
              <a:ea typeface="Verdana"/>
            </a:endParaRPr>
          </a:p>
          <a:p>
            <a:pPr>
              <a:spcAft>
                <a:spcPts val="1200"/>
              </a:spcAft>
            </a:pPr>
            <a:r>
              <a:rPr lang="en-US" sz="2400"/>
              <a:t>Safety descriptions</a:t>
            </a:r>
            <a:endParaRPr lang="en-US" sz="2400">
              <a:ea typeface="Verdan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C77E-A378-42F9-AA39-3F24CA2B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B76E9-CB0A-938B-30E8-258F46D81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649" y="3581232"/>
            <a:ext cx="8611043" cy="327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850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246F7E7-0AE7-4AEB-BA84-C28666E9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000"/>
              <a:t>Resources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B803F1-F536-49EA-9944-ADADA873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F7FCAB2-F0BF-483D-8B97-EF9D75EDA766}" type="datetime1">
              <a:rPr lang="en-US" smtClean="0"/>
              <a:pPr>
                <a:spcAft>
                  <a:spcPts val="600"/>
                </a:spcAft>
              </a:pPr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D57F03-88CE-477A-BC33-12CE54B1E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www.michigan.gov/mde</a:t>
            </a:r>
          </a:p>
        </p:txBody>
      </p:sp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F4C6E9A0-2215-355F-C073-3876D4A6A6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15222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D0327537-90AF-5EBD-70CD-6BD16E8D6A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180" y="74645"/>
            <a:ext cx="2218772" cy="2218772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38F85F79-360D-E91D-DB7D-548FBA8575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441" y="1874106"/>
            <a:ext cx="2127820" cy="2127820"/>
          </a:xfrm>
          <a:prstGeom prst="rect">
            <a:avLst/>
          </a:prstGeom>
        </p:spPr>
      </p:pic>
      <p:pic>
        <p:nvPicPr>
          <p:cNvPr id="12" name="Picture 11" descr="Scatter chart, qr code&#10;&#10;Description automatically generated">
            <a:extLst>
              <a:ext uri="{FF2B5EF4-FFF2-40B4-BE49-F238E27FC236}">
                <a16:creationId xmlns:a16="http://schemas.microsoft.com/office/drawing/2014/main" id="{8122B008-8EF9-BC58-A290-2F9B5E53E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28" y="3722173"/>
            <a:ext cx="2218772" cy="221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65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E03B-BB7B-4DD7-8B7D-57009635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C04 Evidence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95CA-3351-49E8-909E-C3EC27B4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BDE687-C3ED-4F4D-914D-4AAFA477CE7D}"/>
              </a:ext>
            </a:extLst>
          </p:cNvPr>
          <p:cNvSpPr txBox="1"/>
          <p:nvPr/>
        </p:nvSpPr>
        <p:spPr>
          <a:xfrm>
            <a:off x="10767267" y="5350953"/>
            <a:ext cx="1795696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900">
                <a:solidFill>
                  <a:srgbClr val="FF0000"/>
                </a:solidFill>
                <a:latin typeface="Caveat"/>
              </a:rPr>
              <a:t>Upload when necessary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4CE16-030F-4FBC-AB24-78719F7C5886}"/>
              </a:ext>
            </a:extLst>
          </p:cNvPr>
          <p:cNvSpPr txBox="1"/>
          <p:nvPr/>
        </p:nvSpPr>
        <p:spPr>
          <a:xfrm>
            <a:off x="10767267" y="4314562"/>
            <a:ext cx="1795696" cy="6771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900">
                <a:solidFill>
                  <a:srgbClr val="FF0000"/>
                </a:solidFill>
                <a:latin typeface="Caveat"/>
              </a:rPr>
              <a:t>Upload when necessary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7C04D-FB84-4D5A-A599-7DBF2B3716DC}"/>
              </a:ext>
            </a:extLst>
          </p:cNvPr>
          <p:cNvSpPr txBox="1"/>
          <p:nvPr/>
        </p:nvSpPr>
        <p:spPr>
          <a:xfrm>
            <a:off x="10767267" y="3327944"/>
            <a:ext cx="1795696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900">
                <a:solidFill>
                  <a:srgbClr val="FF0000"/>
                </a:solidFill>
                <a:latin typeface="Caveat"/>
              </a:rPr>
              <a:t>Upload annually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12F1B4-1251-45A2-DA65-C718E0B1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810" y="1722586"/>
            <a:ext cx="8998457" cy="48294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CB947D-954A-AE4D-1CB1-2EC30973F31B}"/>
              </a:ext>
            </a:extLst>
          </p:cNvPr>
          <p:cNvSpPr txBox="1"/>
          <p:nvPr/>
        </p:nvSpPr>
        <p:spPr>
          <a:xfrm>
            <a:off x="10757743" y="2346977"/>
            <a:ext cx="1795696" cy="38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900">
                <a:solidFill>
                  <a:srgbClr val="FF0000"/>
                </a:solidFill>
                <a:latin typeface="Caveat"/>
              </a:rPr>
              <a:t>Upload annually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BA4051-917A-D6A9-7E9D-21896D085023}"/>
              </a:ext>
            </a:extLst>
          </p:cNvPr>
          <p:cNvCxnSpPr>
            <a:cxnSpLocks/>
          </p:cNvCxnSpPr>
          <p:nvPr/>
        </p:nvCxnSpPr>
        <p:spPr>
          <a:xfrm>
            <a:off x="1768810" y="1722586"/>
            <a:ext cx="0" cy="4472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E8DA0C-D17E-6885-519B-4647786C474F}"/>
              </a:ext>
            </a:extLst>
          </p:cNvPr>
          <p:cNvCxnSpPr>
            <a:cxnSpLocks/>
          </p:cNvCxnSpPr>
          <p:nvPr/>
        </p:nvCxnSpPr>
        <p:spPr>
          <a:xfrm>
            <a:off x="10747710" y="1722585"/>
            <a:ext cx="0" cy="447294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CCA4EC-F7F0-1C99-6DFC-DB77A9E03345}"/>
              </a:ext>
            </a:extLst>
          </p:cNvPr>
          <p:cNvCxnSpPr/>
          <p:nvPr/>
        </p:nvCxnSpPr>
        <p:spPr>
          <a:xfrm flipH="1">
            <a:off x="1768810" y="6195526"/>
            <a:ext cx="94639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1117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6A57-0A2B-4BEA-A62F-C92CFA1E0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520" y="193744"/>
            <a:ext cx="9667043" cy="1174899"/>
          </a:xfrm>
        </p:spPr>
        <p:txBody>
          <a:bodyPr/>
          <a:lstStyle/>
          <a:p>
            <a:r>
              <a:rPr lang="en-US"/>
              <a:t>C04 Template – Perkins IV 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A614FF6-CB87-412B-9263-32799630A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34192" y="1704974"/>
            <a:ext cx="9671350" cy="4651375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B8666-1618-4F2E-B5C8-B3E9FF00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B3BA30-038B-41B1-A8D5-DD2D95E44B4A}"/>
              </a:ext>
            </a:extLst>
          </p:cNvPr>
          <p:cNvSpPr txBox="1"/>
          <p:nvPr/>
        </p:nvSpPr>
        <p:spPr>
          <a:xfrm>
            <a:off x="6417476" y="1076255"/>
            <a:ext cx="5673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veat" panose="00000500000000000000" pitchFamily="2" charset="0"/>
              </a:rPr>
              <a:t>For programs using segments</a:t>
            </a:r>
          </a:p>
        </p:txBody>
      </p:sp>
    </p:spTree>
    <p:extLst>
      <p:ext uri="{BB962C8B-B14F-4D97-AF65-F5344CB8AC3E}">
        <p14:creationId xmlns:p14="http://schemas.microsoft.com/office/powerpoint/2010/main" val="40354876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6A57-0A2B-4BEA-A62F-C92CFA1E0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C04 Template – Perkins V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B8666-1618-4F2E-B5C8-B3E9FF00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CB8F99-1530-43C0-B8CD-45F7A25B1496}"/>
              </a:ext>
            </a:extLst>
          </p:cNvPr>
          <p:cNvSpPr txBox="1"/>
          <p:nvPr/>
        </p:nvSpPr>
        <p:spPr>
          <a:xfrm>
            <a:off x="6146205" y="1247636"/>
            <a:ext cx="5792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veat" panose="00000500000000000000" pitchFamily="2" charset="0"/>
              </a:rPr>
              <a:t>Programs with CPG competencies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D9ED3A-C9AB-DB90-9650-DC3FBFFE2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6089" y="2316251"/>
            <a:ext cx="10869309" cy="3502382"/>
          </a:xfrm>
        </p:spPr>
      </p:pic>
    </p:spTree>
    <p:extLst>
      <p:ext uri="{BB962C8B-B14F-4D97-AF65-F5344CB8AC3E}">
        <p14:creationId xmlns:p14="http://schemas.microsoft.com/office/powerpoint/2010/main" val="31573767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4303C-A0B4-4CCD-94DC-96ADF5D0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C04 Template - Safety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0D529A-ACF5-45F8-A4AE-BE8371577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756" y="1910779"/>
            <a:ext cx="10408322" cy="422838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0FE4A-355A-49E2-AA6B-91D9A910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23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96C1BB-2814-4D7B-B05D-A52C458099CD}"/>
              </a:ext>
            </a:extLst>
          </p:cNvPr>
          <p:cNvSpPr txBox="1"/>
          <p:nvPr/>
        </p:nvSpPr>
        <p:spPr>
          <a:xfrm>
            <a:off x="6890917" y="2816546"/>
            <a:ext cx="275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veat" panose="00000500000000000000" pitchFamily="2" charset="0"/>
              </a:rPr>
              <a:t>General description of activity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31D3AB-5540-4EA1-926D-846954E3CADB}"/>
              </a:ext>
            </a:extLst>
          </p:cNvPr>
          <p:cNvSpPr txBox="1"/>
          <p:nvPr/>
        </p:nvSpPr>
        <p:spPr>
          <a:xfrm>
            <a:off x="4300303" y="2751891"/>
            <a:ext cx="179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veat" panose="00000500000000000000" pitchFamily="2" charset="0"/>
              </a:rPr>
              <a:t>Can be generic versus specific</a:t>
            </a:r>
          </a:p>
        </p:txBody>
      </p:sp>
    </p:spTree>
    <p:extLst>
      <p:ext uri="{BB962C8B-B14F-4D97-AF65-F5344CB8AC3E}">
        <p14:creationId xmlns:p14="http://schemas.microsoft.com/office/powerpoint/2010/main" val="1706814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3ADB-2742-49BB-9739-E6B42D90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ABF2-4979-47BB-A636-917817CD7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Work-Based Learning (WBL)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8897-AB02-43FC-8289-5E438635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 descr="Doctor injecting a person">
            <a:extLst>
              <a:ext uri="{FF2B5EF4-FFF2-40B4-BE49-F238E27FC236}">
                <a16:creationId xmlns:a16="http://schemas.microsoft.com/office/drawing/2014/main" id="{75A91A1D-F160-4076-A114-4C3A89BCF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25" y="2268537"/>
            <a:ext cx="317182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92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F94-5471-468A-B5FF-D963F5A4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43859"/>
            <a:ext cx="9667043" cy="1174899"/>
          </a:xfrm>
        </p:spPr>
        <p:txBody>
          <a:bodyPr>
            <a:normAutofit/>
          </a:bodyPr>
          <a:lstStyle/>
          <a:p>
            <a:r>
              <a:rPr lang="en-US"/>
              <a:t>C05</a:t>
            </a:r>
            <a:br>
              <a:rPr lang="en-US"/>
            </a:br>
            <a:r>
              <a:rPr lang="en-US" sz="2800"/>
              <a:t>Work-Based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14A-B23C-434E-A88A-FAE3AF2ED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57" y="2041673"/>
            <a:ext cx="5460492" cy="413528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General description</a:t>
            </a:r>
          </a:p>
          <a:p>
            <a:r>
              <a:rPr lang="en-US"/>
              <a:t>Samples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C77E-A378-42F9-AA39-3F24CA2B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25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839DC1-4176-4D0A-B432-694EAC1591E1}"/>
              </a:ext>
            </a:extLst>
          </p:cNvPr>
          <p:cNvSpPr txBox="1"/>
          <p:nvPr/>
        </p:nvSpPr>
        <p:spPr>
          <a:xfrm>
            <a:off x="9127161" y="2067243"/>
            <a:ext cx="29358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veat" panose="00000500000000000000" pitchFamily="2" charset="0"/>
              </a:rPr>
              <a:t>WBL Continuum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8EDC8F-D3B8-3600-CFDC-9763AFB1D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02" y="3484913"/>
            <a:ext cx="10387022" cy="3029228"/>
          </a:xfrm>
          <a:prstGeom prst="rect">
            <a:avLst/>
          </a:prstGeom>
        </p:spPr>
      </p:pic>
      <p:pic>
        <p:nvPicPr>
          <p:cNvPr id="12" name="Picture 11" descr="Scatter chart, qr code&#10;&#10;Description automatically generated">
            <a:extLst>
              <a:ext uri="{FF2B5EF4-FFF2-40B4-BE49-F238E27FC236}">
                <a16:creationId xmlns:a16="http://schemas.microsoft.com/office/drawing/2014/main" id="{1A006F76-C430-8B92-005B-7F0CF1823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045" y="31349"/>
            <a:ext cx="1929979" cy="192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37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E03B-BB7B-4DD7-8B7D-57009635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C05 Evidence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95CA-3351-49E8-909E-C3EC27B4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26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FB2C91-14CD-4D6E-9C75-2D5500E66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144" y="2067898"/>
            <a:ext cx="9750928" cy="335270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CE0EE-BE64-4F93-9564-BD86AAD5C6AD}"/>
              </a:ext>
            </a:extLst>
          </p:cNvPr>
          <p:cNvSpPr txBox="1"/>
          <p:nvPr/>
        </p:nvSpPr>
        <p:spPr>
          <a:xfrm>
            <a:off x="7332985" y="1186081"/>
            <a:ext cx="4519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veat" panose="00000500000000000000" pitchFamily="2" charset="0"/>
              </a:rPr>
              <a:t>Upload when necessary</a:t>
            </a:r>
          </a:p>
        </p:txBody>
      </p:sp>
    </p:spTree>
    <p:extLst>
      <p:ext uri="{BB962C8B-B14F-4D97-AF65-F5344CB8AC3E}">
        <p14:creationId xmlns:p14="http://schemas.microsoft.com/office/powerpoint/2010/main" val="1218094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633ED-7B42-4DAA-8C01-FB7518020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C05 Template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8C2DF7-E639-4A44-B48F-E6F869EF3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15" r="107"/>
          <a:stretch/>
        </p:blipFill>
        <p:spPr>
          <a:xfrm>
            <a:off x="1687514" y="2111746"/>
            <a:ext cx="10273241" cy="4012827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A4BDA-B62B-46FD-B898-C72407579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85698-80AF-4593-8D82-E76AE0400528}"/>
              </a:ext>
            </a:extLst>
          </p:cNvPr>
          <p:cNvSpPr txBox="1"/>
          <p:nvPr/>
        </p:nvSpPr>
        <p:spPr>
          <a:xfrm>
            <a:off x="6689944" y="2787610"/>
            <a:ext cx="275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veat" panose="00000500000000000000" pitchFamily="2" charset="0"/>
              </a:rPr>
              <a:t>General description of activity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E87F1-D9B9-43E0-89D2-FFAF4395B1FF}"/>
              </a:ext>
            </a:extLst>
          </p:cNvPr>
          <p:cNvSpPr txBox="1"/>
          <p:nvPr/>
        </p:nvSpPr>
        <p:spPr>
          <a:xfrm>
            <a:off x="4555345" y="2787610"/>
            <a:ext cx="179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veat" panose="00000500000000000000" pitchFamily="2" charset="0"/>
              </a:rPr>
              <a:t>Can be generic versus specific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C1B6E0-1769-420B-9DE3-E5C82A3FE86B}"/>
              </a:ext>
            </a:extLst>
          </p:cNvPr>
          <p:cNvSpPr txBox="1"/>
          <p:nvPr/>
        </p:nvSpPr>
        <p:spPr>
          <a:xfrm>
            <a:off x="7247585" y="687152"/>
            <a:ext cx="4187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veat" panose="00000500000000000000" pitchFamily="2" charset="0"/>
              </a:rPr>
              <a:t>Upload when necessary</a:t>
            </a:r>
          </a:p>
        </p:txBody>
      </p:sp>
    </p:spTree>
    <p:extLst>
      <p:ext uri="{BB962C8B-B14F-4D97-AF65-F5344CB8AC3E}">
        <p14:creationId xmlns:p14="http://schemas.microsoft.com/office/powerpoint/2010/main" val="1358280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Warning with solid fill">
            <a:extLst>
              <a:ext uri="{FF2B5EF4-FFF2-40B4-BE49-F238E27FC236}">
                <a16:creationId xmlns:a16="http://schemas.microsoft.com/office/drawing/2014/main" id="{98DEDE57-43CE-493C-8C67-5CD6EC0E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988" y="1744515"/>
            <a:ext cx="3368969" cy="3368969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584A-060D-4C6C-9480-89D2F55A5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061" y="762538"/>
            <a:ext cx="5649349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Caution!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32C87-F622-452A-B018-A58CF754C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32848" y="6356350"/>
            <a:ext cx="152095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5A993AA5-5FE4-42B7-9A3E-9448BD2D9B19}" type="slidenum">
              <a:rPr lang="en-US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96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2B730-62D2-2474-09E6-D072EF38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542" y="168164"/>
            <a:ext cx="8385266" cy="6206510"/>
          </a:xfrm>
          <a:prstGeom prst="rect">
            <a:avLst/>
          </a:prstGeom>
        </p:spPr>
      </p:pic>
      <p:pic>
        <p:nvPicPr>
          <p:cNvPr id="3" name="Picture 2" descr="CTEIS logo">
            <a:extLst>
              <a:ext uri="{FF2B5EF4-FFF2-40B4-BE49-F238E27FC236}">
                <a16:creationId xmlns:a16="http://schemas.microsoft.com/office/drawing/2014/main" id="{71C17B9D-1004-46A7-96F4-580F49FD67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1" y="168164"/>
            <a:ext cx="3209925" cy="259167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550091D-20AF-4CD2-838A-1BCD1CFF8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36056" y="5179639"/>
            <a:ext cx="718269" cy="668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2176D2-9AED-4FDB-B74F-AD1245DB5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7110" y="5587746"/>
            <a:ext cx="718269" cy="668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7B225E-721F-4B7F-B1B2-AACBA1458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25442" y="2212655"/>
            <a:ext cx="718269" cy="668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8998CC-DA6A-4B60-AECE-06E8C51E8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25861" y="2212655"/>
            <a:ext cx="718269" cy="668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0EEDC49-1145-4F67-B394-39817406C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225862" y="5179639"/>
            <a:ext cx="718269" cy="66869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05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A626-90BA-43B5-B33F-63E7FBEF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Starting &amp; Completion Dates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B83E2-3E9D-434C-8AAB-F4A57ED0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</a:t>
            </a:fld>
            <a:endParaRPr lang="en-US"/>
          </a:p>
        </p:txBody>
      </p:sp>
      <p:pic>
        <p:nvPicPr>
          <p:cNvPr id="7" name="Graphic 6" descr="Camera with solid fill">
            <a:extLst>
              <a:ext uri="{FF2B5EF4-FFF2-40B4-BE49-F238E27FC236}">
                <a16:creationId xmlns:a16="http://schemas.microsoft.com/office/drawing/2014/main" id="{3E90DF1B-4ADD-4FE1-9237-1B23F025B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5825" y="1454149"/>
            <a:ext cx="914400" cy="9144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BBB152F-2A41-3D3E-AA9C-F6EE79758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30936" y="1454149"/>
            <a:ext cx="7820026" cy="52133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35C079-A8D1-43D5-8377-96F17D162508}"/>
              </a:ext>
            </a:extLst>
          </p:cNvPr>
          <p:cNvSpPr txBox="1"/>
          <p:nvPr/>
        </p:nvSpPr>
        <p:spPr>
          <a:xfrm>
            <a:off x="5907935" y="1631121"/>
            <a:ext cx="647247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veat"/>
              </a:rPr>
              <a:t>Annual Snapshot of Your Program</a:t>
            </a:r>
          </a:p>
        </p:txBody>
      </p:sp>
    </p:spTree>
    <p:extLst>
      <p:ext uri="{BB962C8B-B14F-4D97-AF65-F5344CB8AC3E}">
        <p14:creationId xmlns:p14="http://schemas.microsoft.com/office/powerpoint/2010/main" val="2403495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67EAE-0F37-41E0-91EC-6399FC14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90" y="364407"/>
            <a:ext cx="11388971" cy="1325563"/>
          </a:xfrm>
          <a:solidFill>
            <a:schemeClr val="accent1">
              <a:lumMod val="60000"/>
              <a:lumOff val="40000"/>
            </a:schemeClr>
          </a:solidFill>
          <a:ln w="228600" cmpd="thickThin">
            <a:solidFill>
              <a:schemeClr val="accent1"/>
            </a:solidFill>
          </a:ln>
        </p:spPr>
        <p:txBody>
          <a:bodyPr anchor="ctr"/>
          <a:lstStyle/>
          <a:p>
            <a:pPr algn="ctr"/>
            <a:r>
              <a:rPr lang="en-US"/>
              <a:t>Recording Guidelines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31D707-F9F0-4EFB-97B1-0A9C30F8F52A}"/>
              </a:ext>
            </a:extLst>
          </p:cNvPr>
          <p:cNvGrpSpPr/>
          <p:nvPr/>
        </p:nvGrpSpPr>
        <p:grpSpPr>
          <a:xfrm>
            <a:off x="1201615" y="2180491"/>
            <a:ext cx="9952893" cy="3650426"/>
            <a:chOff x="1213338" y="1735014"/>
            <a:chExt cx="9952893" cy="365042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C356ABE-77C2-4903-8AC8-0929E3CA1E22}"/>
                </a:ext>
              </a:extLst>
            </p:cNvPr>
            <p:cNvSpPr/>
            <p:nvPr/>
          </p:nvSpPr>
          <p:spPr>
            <a:xfrm>
              <a:off x="4009292" y="1735014"/>
              <a:ext cx="4149969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Training Agreement/Plan?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1F7F300-284A-46F7-BF24-2B0254E07130}"/>
                </a:ext>
              </a:extLst>
            </p:cNvPr>
            <p:cNvSpPr/>
            <p:nvPr/>
          </p:nvSpPr>
          <p:spPr>
            <a:xfrm>
              <a:off x="2297723" y="2737337"/>
              <a:ext cx="9144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Yes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0F59EAB-C09D-46FD-A4E0-CA6521287BBC}"/>
                </a:ext>
              </a:extLst>
            </p:cNvPr>
            <p:cNvSpPr/>
            <p:nvPr/>
          </p:nvSpPr>
          <p:spPr>
            <a:xfrm>
              <a:off x="8979879" y="2818087"/>
              <a:ext cx="914400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DD06A8F-DE51-42EE-BBB5-CFC882CEB395}"/>
                </a:ext>
              </a:extLst>
            </p:cNvPr>
            <p:cNvSpPr/>
            <p:nvPr/>
          </p:nvSpPr>
          <p:spPr>
            <a:xfrm>
              <a:off x="7895493" y="4471040"/>
              <a:ext cx="3270738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One entry per category per business partner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5EBD643-1D6F-4F4F-96A8-D4CDB4EEAA52}"/>
                </a:ext>
              </a:extLst>
            </p:cNvPr>
            <p:cNvSpPr/>
            <p:nvPr/>
          </p:nvSpPr>
          <p:spPr>
            <a:xfrm>
              <a:off x="1213338" y="4471040"/>
              <a:ext cx="3270738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One entry per training agreement/plan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47CF692-B236-4C31-A387-7615E734FE45}"/>
                </a:ext>
              </a:extLst>
            </p:cNvPr>
            <p:cNvCxnSpPr/>
            <p:nvPr/>
          </p:nvCxnSpPr>
          <p:spPr>
            <a:xfrm flipH="1">
              <a:off x="3329354" y="2379784"/>
              <a:ext cx="562708" cy="3575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811A405-B94E-4BCE-BBC1-CB6209912268}"/>
                </a:ext>
              </a:extLst>
            </p:cNvPr>
            <p:cNvCxnSpPr>
              <a:cxnSpLocks/>
            </p:cNvCxnSpPr>
            <p:nvPr/>
          </p:nvCxnSpPr>
          <p:spPr>
            <a:xfrm>
              <a:off x="2708030" y="3768970"/>
              <a:ext cx="0" cy="4378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4317458-2456-40DD-B4AE-18DD3563CE9D}"/>
                </a:ext>
              </a:extLst>
            </p:cNvPr>
            <p:cNvCxnSpPr>
              <a:cxnSpLocks/>
            </p:cNvCxnSpPr>
            <p:nvPr/>
          </p:nvCxnSpPr>
          <p:spPr>
            <a:xfrm>
              <a:off x="8335107" y="2379784"/>
              <a:ext cx="586155" cy="48357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9AA5F3A-9725-4C8C-96C1-4FDDE5364AD1}"/>
                </a:ext>
              </a:extLst>
            </p:cNvPr>
            <p:cNvCxnSpPr>
              <a:cxnSpLocks/>
            </p:cNvCxnSpPr>
            <p:nvPr/>
          </p:nvCxnSpPr>
          <p:spPr>
            <a:xfrm>
              <a:off x="9530862" y="3819983"/>
              <a:ext cx="0" cy="43787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1862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3ADB-2742-49BB-9739-E6B42D90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ABF2-4979-47BB-A636-917817CD7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Student Leadership &amp;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  Career and Technical Student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/>
              <a:t>  Organizations (CTSOs)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8897-AB02-43FC-8289-5E438635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31</a:t>
            </a:fld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D63793C2-E75C-4E8D-8A76-EBAA740DD2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24288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Paper people pyramid">
            <a:extLst>
              <a:ext uri="{FF2B5EF4-FFF2-40B4-BE49-F238E27FC236}">
                <a16:creationId xmlns:a16="http://schemas.microsoft.com/office/drawing/2014/main" id="{A6ADC40A-DEDC-7237-DB5E-8E10D91BC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88" y="2175548"/>
            <a:ext cx="4726929" cy="35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41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F94-5471-468A-B5FF-D963F5A4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43859"/>
            <a:ext cx="9667043" cy="1174899"/>
          </a:xfrm>
        </p:spPr>
        <p:txBody>
          <a:bodyPr>
            <a:normAutofit/>
          </a:bodyPr>
          <a:lstStyle/>
          <a:p>
            <a:r>
              <a:rPr lang="en-US"/>
              <a:t>C06</a:t>
            </a:r>
            <a:br>
              <a:rPr lang="en-US"/>
            </a:br>
            <a:r>
              <a:rPr lang="en-US" sz="2800"/>
              <a:t>Student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14A-B23C-434E-A88A-FAE3AF2ED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88" y="2139137"/>
            <a:ext cx="7218094" cy="173306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Not just a roster!</a:t>
            </a:r>
          </a:p>
          <a:p>
            <a:r>
              <a:rPr lang="en-US"/>
              <a:t>Can be CTSO or local activities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C77E-A378-42F9-AA39-3F24CA2B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EE67F7-E70C-4D0C-C387-E5F7236CF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88" y="3732246"/>
            <a:ext cx="10468160" cy="24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8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E03B-BB7B-4DD7-8B7D-57009635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C06 Evidence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95CA-3351-49E8-909E-C3EC27B4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8BF8AA5-D985-4B06-BA9C-54EA6831A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756" y="2536678"/>
            <a:ext cx="10464404" cy="255022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216DAF-05EC-4C1C-97EC-7182D113B174}"/>
              </a:ext>
            </a:extLst>
          </p:cNvPr>
          <p:cNvSpPr txBox="1"/>
          <p:nvPr/>
        </p:nvSpPr>
        <p:spPr>
          <a:xfrm>
            <a:off x="7380514" y="1799937"/>
            <a:ext cx="4667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veat" panose="00000500000000000000" pitchFamily="2" charset="0"/>
              </a:rPr>
              <a:t>Upload when necessary</a:t>
            </a:r>
          </a:p>
        </p:txBody>
      </p:sp>
    </p:spTree>
    <p:extLst>
      <p:ext uri="{BB962C8B-B14F-4D97-AF65-F5344CB8AC3E}">
        <p14:creationId xmlns:p14="http://schemas.microsoft.com/office/powerpoint/2010/main" val="3633225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38159B-015B-153B-54AD-CEECF4A49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9149" y="1036550"/>
            <a:ext cx="6034124" cy="59707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05024-BB53-43C6-B035-84BFF261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C06 – Leadership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37AB8-A493-4D40-9A3C-C23C7FB5F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01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BFF49-2E0C-455F-9627-A0B0E196E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C06 Template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C7FDF5-2D77-4F43-A246-974CC687A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575" y="1401788"/>
            <a:ext cx="8324850" cy="490444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87396-F60A-4210-8C3C-A4387C7D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00A24-D493-4A96-B8CF-0DEC30E211FC}"/>
              </a:ext>
            </a:extLst>
          </p:cNvPr>
          <p:cNvSpPr txBox="1"/>
          <p:nvPr/>
        </p:nvSpPr>
        <p:spPr>
          <a:xfrm>
            <a:off x="5862636" y="2572434"/>
            <a:ext cx="275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veat" panose="00000500000000000000" pitchFamily="2" charset="0"/>
              </a:rPr>
              <a:t>General description of activity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346B8-6FA2-460B-98F0-9D3591F39280}"/>
              </a:ext>
            </a:extLst>
          </p:cNvPr>
          <p:cNvSpPr txBox="1"/>
          <p:nvPr/>
        </p:nvSpPr>
        <p:spPr>
          <a:xfrm>
            <a:off x="4066940" y="2560288"/>
            <a:ext cx="179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veat" panose="00000500000000000000" pitchFamily="2" charset="0"/>
              </a:rPr>
              <a:t>Can be generic versus specific</a:t>
            </a:r>
          </a:p>
        </p:txBody>
      </p:sp>
    </p:spTree>
    <p:extLst>
      <p:ext uri="{BB962C8B-B14F-4D97-AF65-F5344CB8AC3E}">
        <p14:creationId xmlns:p14="http://schemas.microsoft.com/office/powerpoint/2010/main" val="2863663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3ADB-2742-49BB-9739-E6B42D90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ABF2-4979-47BB-A636-917817CD7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Equity and Access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8897-AB02-43FC-8289-5E438635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 descr="Abstract shapes graphs with different vibrant colors">
            <a:extLst>
              <a:ext uri="{FF2B5EF4-FFF2-40B4-BE49-F238E27FC236}">
                <a16:creationId xmlns:a16="http://schemas.microsoft.com/office/drawing/2014/main" id="{BB3B0262-6D4D-4C3D-83C8-DF19D8ADC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017" y="2268537"/>
            <a:ext cx="4953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87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F94-5471-468A-B5FF-D963F5A4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43859"/>
            <a:ext cx="9667043" cy="1174899"/>
          </a:xfrm>
        </p:spPr>
        <p:txBody>
          <a:bodyPr>
            <a:normAutofit/>
          </a:bodyPr>
          <a:lstStyle/>
          <a:p>
            <a:r>
              <a:rPr lang="en-US"/>
              <a:t>C07</a:t>
            </a:r>
            <a:br>
              <a:rPr lang="en-US"/>
            </a:br>
            <a:r>
              <a:rPr lang="en-US" sz="2800"/>
              <a:t>Equity and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14A-B23C-434E-A88A-FAE3AF2ED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56" y="2041673"/>
            <a:ext cx="6486859" cy="4135289"/>
          </a:xfrm>
        </p:spPr>
        <p:txBody>
          <a:bodyPr/>
          <a:lstStyle/>
          <a:p>
            <a:r>
              <a:rPr lang="en-US"/>
              <a:t>Access to programs </a:t>
            </a:r>
          </a:p>
          <a:p>
            <a:r>
              <a:rPr lang="en-US"/>
              <a:t>Access to opportunities</a:t>
            </a:r>
          </a:p>
          <a:p>
            <a:r>
              <a:rPr lang="en-US"/>
              <a:t>Meets diverse needs</a:t>
            </a:r>
          </a:p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C77E-A378-42F9-AA39-3F24CA2B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D47749-2C2C-A26E-922A-6A7DDFE6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388" y="3575516"/>
            <a:ext cx="8553890" cy="312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363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E03B-BB7B-4DD7-8B7D-57009635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C07 Evidence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95CA-3351-49E8-909E-C3EC27B4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38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FE2831B-01A6-4341-973F-FFD320BC4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599" y="2085862"/>
            <a:ext cx="9837629" cy="3968640"/>
          </a:xfr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FBA0A76B-ED82-4B10-BBE4-DF3524C5C1B3}"/>
              </a:ext>
            </a:extLst>
          </p:cNvPr>
          <p:cNvSpPr/>
          <p:nvPr/>
        </p:nvSpPr>
        <p:spPr>
          <a:xfrm rot="5400000">
            <a:off x="6125907" y="877839"/>
            <a:ext cx="1368933" cy="857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7A5323-E390-47C5-93E7-AEC6A5882C5F}"/>
              </a:ext>
            </a:extLst>
          </p:cNvPr>
          <p:cNvSpPr txBox="1"/>
          <p:nvPr/>
        </p:nvSpPr>
        <p:spPr>
          <a:xfrm>
            <a:off x="7724478" y="676733"/>
            <a:ext cx="4333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veat" panose="00000500000000000000" pitchFamily="2" charset="0"/>
              </a:rPr>
              <a:t>Specific evidences; upload when necessary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469836-E8E2-3D61-0FEA-4C4D8A04B193}"/>
              </a:ext>
            </a:extLst>
          </p:cNvPr>
          <p:cNvCxnSpPr/>
          <p:nvPr/>
        </p:nvCxnSpPr>
        <p:spPr>
          <a:xfrm>
            <a:off x="1879599" y="2085862"/>
            <a:ext cx="98376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873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5AB693-303B-4FBE-9E92-A3D086269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5649" y="0"/>
            <a:ext cx="6496597" cy="688691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9AB23-D1EE-4B4A-88AC-95F3B8D31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C07 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2D2D0-FBF1-41AD-9E60-245A7CE2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1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3ADB-2742-49BB-9739-E6B42D90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ABF2-4979-47BB-A636-917817CD7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/>
              <a:t>Program Teacher Certification</a:t>
            </a:r>
          </a:p>
          <a:p>
            <a:endParaRPr lang="en-US"/>
          </a:p>
          <a:p>
            <a:r>
              <a:rPr lang="en-US" sz="4400">
                <a:solidFill>
                  <a:srgbClr val="FF0000"/>
                </a:solidFill>
                <a:latin typeface="Caveat" panose="00000500000000000000" pitchFamily="2" charset="0"/>
              </a:rPr>
              <a:t>Target Completion Date: November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8897-AB02-43FC-8289-5E438635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Back photo of a graduate with a cap on">
            <a:extLst>
              <a:ext uri="{FF2B5EF4-FFF2-40B4-BE49-F238E27FC236}">
                <a16:creationId xmlns:a16="http://schemas.microsoft.com/office/drawing/2014/main" id="{5A01AE3C-BBA9-4C4C-995F-BC0A80165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12" y="2295524"/>
            <a:ext cx="4273574" cy="28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148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3ADB-2742-49BB-9739-E6B42D90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ABF2-4979-47BB-A636-917817CD7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Secondary - Postsecondary Sequencing, Credentials, </a:t>
            </a:r>
          </a:p>
          <a:p>
            <a:r>
              <a:rPr lang="en-US"/>
              <a:t>and Credit Agreements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8897-AB02-43FC-8289-5E438635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89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F94-5471-468A-B5FF-D963F5A4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43859"/>
            <a:ext cx="9667043" cy="1174899"/>
          </a:xfrm>
        </p:spPr>
        <p:txBody>
          <a:bodyPr>
            <a:normAutofit/>
          </a:bodyPr>
          <a:lstStyle/>
          <a:p>
            <a:r>
              <a:rPr lang="en-US"/>
              <a:t>C08</a:t>
            </a:r>
            <a:br>
              <a:rPr lang="en-US"/>
            </a:br>
            <a:r>
              <a:rPr lang="en-US" sz="2800"/>
              <a:t>Secondary - Postsecondary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14A-B23C-434E-A88A-FAE3AF2ED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57" y="2041673"/>
            <a:ext cx="5031284" cy="4135289"/>
          </a:xfrm>
        </p:spPr>
        <p:txBody>
          <a:bodyPr/>
          <a:lstStyle/>
          <a:p>
            <a:r>
              <a:rPr lang="en-US"/>
              <a:t>Program of Study</a:t>
            </a:r>
          </a:p>
          <a:p>
            <a:r>
              <a:rPr lang="en-US"/>
              <a:t>Credentials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C77E-A378-42F9-AA39-3F24CA2B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41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62F6D0-0AA5-5B70-0CFB-3324E063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17" y="3107094"/>
            <a:ext cx="9437083" cy="37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31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F94-5471-468A-B5FF-D963F5A4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43859"/>
            <a:ext cx="9667043" cy="1174899"/>
          </a:xfrm>
        </p:spPr>
        <p:txBody>
          <a:bodyPr>
            <a:normAutofit/>
          </a:bodyPr>
          <a:lstStyle/>
          <a:p>
            <a:r>
              <a:rPr lang="en-US"/>
              <a:t>C08</a:t>
            </a:r>
            <a:br>
              <a:rPr lang="en-US"/>
            </a:br>
            <a:r>
              <a:rPr lang="en-US" sz="2800"/>
              <a:t>Secondary - Postsecondary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C77E-A378-42F9-AA39-3F24CA2B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3C3043-C156-3E16-02E3-C2E20EE48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435" y="2705878"/>
            <a:ext cx="10480859" cy="39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E03B-BB7B-4DD7-8B7D-57009635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C08 Evidence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95CA-3351-49E8-909E-C3EC27B4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43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664A325-A920-40F6-9F84-6641EF6C5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051" y="2062892"/>
            <a:ext cx="10415038" cy="44916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04AC3-8C6A-4F5C-862D-25D490BF32BB}"/>
              </a:ext>
            </a:extLst>
          </p:cNvPr>
          <p:cNvSpPr txBox="1"/>
          <p:nvPr/>
        </p:nvSpPr>
        <p:spPr>
          <a:xfrm>
            <a:off x="6914565" y="1458842"/>
            <a:ext cx="5292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veat" panose="00000500000000000000" pitchFamily="2" charset="0"/>
              </a:rPr>
              <a:t>Update annually in May/June</a:t>
            </a:r>
          </a:p>
        </p:txBody>
      </p:sp>
    </p:spTree>
    <p:extLst>
      <p:ext uri="{BB962C8B-B14F-4D97-AF65-F5344CB8AC3E}">
        <p14:creationId xmlns:p14="http://schemas.microsoft.com/office/powerpoint/2010/main" val="2834757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B3E1C-FAD8-4672-BB98-B72C121C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C08 Template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893001-3F77-4D14-91A9-1E89A35E9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7513" y="1789362"/>
            <a:ext cx="9666287" cy="4242888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4F65A-9A51-44E9-896F-FCEE52A4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44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3BF04A-E6EE-4783-8DB5-1F0CBA62983E}"/>
              </a:ext>
            </a:extLst>
          </p:cNvPr>
          <p:cNvSpPr txBox="1"/>
          <p:nvPr/>
        </p:nvSpPr>
        <p:spPr>
          <a:xfrm>
            <a:off x="6006382" y="3153459"/>
            <a:ext cx="275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veat" panose="00000500000000000000" pitchFamily="2" charset="0"/>
              </a:rPr>
              <a:t>Description of credential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57D521-B663-4734-AC81-F19CC7BFA0E8}"/>
              </a:ext>
            </a:extLst>
          </p:cNvPr>
          <p:cNvSpPr txBox="1"/>
          <p:nvPr/>
        </p:nvSpPr>
        <p:spPr>
          <a:xfrm>
            <a:off x="3878865" y="3075057"/>
            <a:ext cx="1795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veat" panose="00000500000000000000" pitchFamily="2" charset="0"/>
              </a:rPr>
              <a:t>Can be generic versus specific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C9FBCA-7B12-42AB-8333-896D4AC87C6D}"/>
              </a:ext>
            </a:extLst>
          </p:cNvPr>
          <p:cNvSpPr/>
          <p:nvPr/>
        </p:nvSpPr>
        <p:spPr>
          <a:xfrm>
            <a:off x="9090928" y="2364471"/>
            <a:ext cx="2139047" cy="7889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amera with solid fill">
            <a:extLst>
              <a:ext uri="{FF2B5EF4-FFF2-40B4-BE49-F238E27FC236}">
                <a16:creationId xmlns:a16="http://schemas.microsoft.com/office/drawing/2014/main" id="{887D2797-05D8-4D80-9B20-B79B94360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60451" y="14479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48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246F7E7-0AE7-4AEB-BA84-C28666E9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CIP Status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4E9E83-80AC-489A-A545-32FF218A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74BD1-4566-9AED-E18B-B9A10DE10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39" y="1647117"/>
            <a:ext cx="3518081" cy="1397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B75B2-18A5-F2D0-17A4-3D9DF0C0E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207" y="3756753"/>
            <a:ext cx="8287176" cy="21908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49567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Man using megaphone">
            <a:extLst>
              <a:ext uri="{FF2B5EF4-FFF2-40B4-BE49-F238E27FC236}">
                <a16:creationId xmlns:a16="http://schemas.microsoft.com/office/drawing/2014/main" id="{A04BC339-E18A-4F1D-96D4-F3B485124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8928" r="17159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5" name="Rectangle 2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9DB388-D7BA-4B8B-80BE-F757481AC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3757561" cy="1124712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Technical Issues</a:t>
            </a: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9D370-2699-4D66-99FF-B47555F13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607307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Help Desk:</a:t>
            </a:r>
            <a:endParaRPr lang="en-US" sz="2400">
              <a:solidFill>
                <a:schemeClr val="bg1"/>
              </a:solidFill>
              <a:hlinkClick r:id="rId3"/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hlinkClick r:id="rId3"/>
              </a:rPr>
              <a:t>MDE-GEMS@Michigan.gov</a:t>
            </a:r>
            <a:endParaRPr lang="en-US" sz="2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</a:rPr>
              <a:t>CC: Program Consultant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B5D7F-E389-41CD-95B8-C063D15F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A993AA5-5FE4-42B7-9A3E-9448BD2D9B19}" type="slidenum">
              <a:rPr lang="en-US" smtClean="0"/>
              <a:pPr>
                <a:spcAft>
                  <a:spcPts val="600"/>
                </a:spcAft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19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665B-C32C-A74A-C7E8-17D021232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 Contacts Page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23436-4E00-5B59-A9D2-4D502D26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9C1E2E29-DB25-8E98-5498-9D5C4B15B87C}"/>
              </a:ext>
            </a:extLst>
          </p:cNvPr>
          <p:cNvSpPr txBox="1">
            <a:spLocks/>
          </p:cNvSpPr>
          <p:nvPr/>
        </p:nvSpPr>
        <p:spPr>
          <a:xfrm>
            <a:off x="1686756" y="2214389"/>
            <a:ext cx="9667043" cy="39625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Primary Instructor</a:t>
            </a:r>
          </a:p>
          <a:p>
            <a:endParaRPr lang="en-US"/>
          </a:p>
          <a:p>
            <a:r>
              <a:rPr lang="en-US"/>
              <a:t>Administrator’s Information</a:t>
            </a:r>
          </a:p>
          <a:p>
            <a:endParaRPr lang="en-US"/>
          </a:p>
          <a:p>
            <a:r>
              <a:rPr lang="en-US"/>
              <a:t>CEPD Administrator’s Information</a:t>
            </a:r>
          </a:p>
          <a:p>
            <a:endParaRPr lang="en-US"/>
          </a:p>
          <a:p>
            <a:pPr marL="0" indent="0">
              <a:buNone/>
            </a:pPr>
            <a:r>
              <a:rPr lang="en-US" sz="4800">
                <a:solidFill>
                  <a:srgbClr val="FF0000"/>
                </a:solidFill>
                <a:latin typeface="Caveat" panose="00000500000000000000" pitchFamily="2" charset="0"/>
              </a:rPr>
              <a:t>Complete ASAP at beginning of school year.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4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F94-5471-468A-B5FF-D963F5A4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343859"/>
            <a:ext cx="9667043" cy="1174899"/>
          </a:xfrm>
        </p:spPr>
        <p:txBody>
          <a:bodyPr>
            <a:normAutofit/>
          </a:bodyPr>
          <a:lstStyle/>
          <a:p>
            <a:r>
              <a:rPr lang="en-US"/>
              <a:t>C01</a:t>
            </a:r>
            <a:br>
              <a:rPr lang="en-US"/>
            </a:br>
            <a:r>
              <a:rPr lang="en-US" sz="2800"/>
              <a:t>Program Teacher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14A-B23C-434E-A88A-FAE3AF2ED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756" y="2041673"/>
            <a:ext cx="3237091" cy="4135289"/>
          </a:xfrm>
        </p:spPr>
        <p:txBody>
          <a:bodyPr/>
          <a:lstStyle/>
          <a:p>
            <a:r>
              <a:rPr lang="en-US"/>
              <a:t>Match MOECS</a:t>
            </a:r>
          </a:p>
          <a:p>
            <a:r>
              <a:rPr lang="en-US"/>
              <a:t>Licensure</a:t>
            </a:r>
          </a:p>
          <a:p>
            <a:r>
              <a:rPr lang="en-US"/>
              <a:t>Industry Cert</a:t>
            </a:r>
          </a:p>
          <a:p>
            <a:r>
              <a:rPr lang="en-US"/>
              <a:t>Postsecondary?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C77E-A378-42F9-AA39-3F24CA2B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F00221-9F83-0AB5-42A1-EA6D5DA0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847" y="2041673"/>
            <a:ext cx="7268153" cy="4789448"/>
          </a:xfrm>
          <a:prstGeom prst="rect">
            <a:avLst/>
          </a:prstGeom>
        </p:spPr>
      </p:pic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BB6DC2C2-673F-C4CC-E7F6-0923A3C44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39" y="4109317"/>
            <a:ext cx="2143124" cy="214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26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4E03B-BB7B-4DD7-8B7D-57009635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C01 Evidence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B98E0F-9171-4BB4-9094-CF86D0B1D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914" y="1956107"/>
            <a:ext cx="8367485" cy="390939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695CA-3351-49E8-909E-C3EC27B4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8414D3-50C6-4809-BC3B-D05C529EF01E}"/>
              </a:ext>
            </a:extLst>
          </p:cNvPr>
          <p:cNvSpPr/>
          <p:nvPr/>
        </p:nvSpPr>
        <p:spPr>
          <a:xfrm>
            <a:off x="8724899" y="2263774"/>
            <a:ext cx="942975" cy="3651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FF9E113-5D7A-463E-89BD-054BC6BFEE9E}"/>
              </a:ext>
            </a:extLst>
          </p:cNvPr>
          <p:cNvSpPr/>
          <p:nvPr/>
        </p:nvSpPr>
        <p:spPr>
          <a:xfrm>
            <a:off x="838199" y="4952852"/>
            <a:ext cx="1368933" cy="85725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27833F-7335-4E7E-A054-3CC7A8D6E696}"/>
              </a:ext>
            </a:extLst>
          </p:cNvPr>
          <p:cNvSpPr txBox="1"/>
          <p:nvPr/>
        </p:nvSpPr>
        <p:spPr>
          <a:xfrm>
            <a:off x="5651987" y="1248220"/>
            <a:ext cx="6421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veat" panose="00000500000000000000" pitchFamily="2" charset="0"/>
              </a:rPr>
              <a:t>Update as necessary to keep current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04DAA1-B6CB-F2B9-3818-9B782A0C605A}"/>
              </a:ext>
            </a:extLst>
          </p:cNvPr>
          <p:cNvCxnSpPr/>
          <p:nvPr/>
        </p:nvCxnSpPr>
        <p:spPr>
          <a:xfrm flipH="1">
            <a:off x="2336914" y="1956107"/>
            <a:ext cx="6862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099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43ADB-2742-49BB-9739-E6B42D90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C02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2ABF2-4979-47BB-A636-917817CD7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Program Teacher Professional 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08897-AB02-43FC-8289-5E438635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Close-up of stacked books">
            <a:extLst>
              <a:ext uri="{FF2B5EF4-FFF2-40B4-BE49-F238E27FC236}">
                <a16:creationId xmlns:a16="http://schemas.microsoft.com/office/drawing/2014/main" id="{25C80525-DCB4-4568-8153-9B19C08F6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725" y="2156817"/>
            <a:ext cx="4276725" cy="24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98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CF94-5471-468A-B5FF-D963F5A4E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756" y="221267"/>
            <a:ext cx="3509731" cy="1174899"/>
          </a:xfrm>
        </p:spPr>
        <p:txBody>
          <a:bodyPr>
            <a:normAutofit fontScale="90000"/>
          </a:bodyPr>
          <a:lstStyle/>
          <a:p>
            <a:r>
              <a:rPr lang="en-US"/>
              <a:t>C02</a:t>
            </a:r>
            <a:br>
              <a:rPr lang="en-US"/>
            </a:br>
            <a:r>
              <a:rPr lang="en-US" sz="2800"/>
              <a:t>Professional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1214A-B23C-434E-A88A-FAE3AF2ED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ighlight>
                  <a:srgbClr val="FFFF00"/>
                </a:highlight>
              </a:rPr>
              <a:t>Annual </a:t>
            </a:r>
          </a:p>
          <a:p>
            <a:r>
              <a:rPr lang="en-US"/>
              <a:t>CIP-specific</a:t>
            </a:r>
          </a:p>
          <a:p>
            <a:r>
              <a:rPr lang="en-US"/>
              <a:t>Options?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BCB70-81E6-4A68-A3C3-C40D83DF5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www.michigan.gov/mde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0C77E-A378-42F9-AA39-3F24CA2B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93AA5-5FE4-42B7-9A3E-9448BD2D9B19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8FC78F-CEEB-295C-8233-DF2064141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603" y="485192"/>
            <a:ext cx="7831397" cy="63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9772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DE -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otabl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b5cee1-8240-4897-8a88-c10b9a7a2778">
      <Terms xmlns="http://schemas.microsoft.com/office/infopath/2007/PartnerControls"/>
    </lcf76f155ced4ddcb4097134ff3c332f>
    <TaxCatchAll xmlns="e4664c3e-f049-4574-bd7d-7499d2032cc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72C7D63F25BC4B8DFD3C449C4E903F" ma:contentTypeVersion="15" ma:contentTypeDescription="Create a new document." ma:contentTypeScope="" ma:versionID="93580d835d513dac996b30658e717867">
  <xsd:schema xmlns:xsd="http://www.w3.org/2001/XMLSchema" xmlns:xs="http://www.w3.org/2001/XMLSchema" xmlns:p="http://schemas.microsoft.com/office/2006/metadata/properties" xmlns:ns2="4db5cee1-8240-4897-8a88-c10b9a7a2778" xmlns:ns3="6850e3f7-22ba-4144-8a4d-8033bd954bcc" xmlns:ns4="e4664c3e-f049-4574-bd7d-7499d2032cca" targetNamespace="http://schemas.microsoft.com/office/2006/metadata/properties" ma:root="true" ma:fieldsID="9f69359c16d4bfc6df0877ccf8daeccb" ns2:_="" ns3:_="" ns4:_="">
    <xsd:import namespace="4db5cee1-8240-4897-8a88-c10b9a7a2778"/>
    <xsd:import namespace="6850e3f7-22ba-4144-8a4d-8033bd954bcc"/>
    <xsd:import namespace="e4664c3e-f049-4574-bd7d-7499d2032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b5cee1-8240-4897-8a88-c10b9a7a27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0d83692-8000-456c-81e0-753272234f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50e3f7-22ba-4144-8a4d-8033bd954bc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64c3e-f049-4574-bd7d-7499d2032cc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f9e8195e-54ed-4251-8ce5-aa76d2d2155e}" ma:internalName="TaxCatchAll" ma:showField="CatchAllData" ma:web="6850e3f7-22ba-4144-8a4d-8033bd954b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784CE8F-672F-4FBD-8E04-7DC4D8674E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ABF8CA-C14B-4E17-A695-5D3D281A931F}">
  <ds:schemaRefs>
    <ds:schemaRef ds:uri="6850e3f7-22ba-4144-8a4d-8033bd954bcc"/>
    <ds:schemaRef ds:uri="http://www.w3.org/XML/1998/namespace"/>
    <ds:schemaRef ds:uri="e4664c3e-f049-4574-bd7d-7499d2032cca"/>
    <ds:schemaRef ds:uri="http://purl.org/dc/dcmitype/"/>
    <ds:schemaRef ds:uri="http://schemas.microsoft.com/office/2006/documentManagement/types"/>
    <ds:schemaRef ds:uri="4db5cee1-8240-4897-8a88-c10b9a7a2778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26247BF-2DF2-4B7F-A098-0F36EAFA29EC}">
  <ds:schemaRefs>
    <ds:schemaRef ds:uri="4db5cee1-8240-4897-8a88-c10b9a7a2778"/>
    <ds:schemaRef ds:uri="6850e3f7-22ba-4144-8a4d-8033bd954bcc"/>
    <ds:schemaRef ds:uri="e4664c3e-f049-4574-bd7d-7499d2032c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Office PowerPoint</Application>
  <PresentationFormat>Widescreen</PresentationFormat>
  <Paragraphs>201</Paragraphs>
  <Slides>46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Caveat</vt:lpstr>
      <vt:lpstr>Century Gothic</vt:lpstr>
      <vt:lpstr>Kunstler Script</vt:lpstr>
      <vt:lpstr>Verdana</vt:lpstr>
      <vt:lpstr>Wingdings</vt:lpstr>
      <vt:lpstr>Wingdings 2</vt:lpstr>
      <vt:lpstr>Office Theme</vt:lpstr>
      <vt:lpstr>Quotable</vt:lpstr>
      <vt:lpstr>CTE Portal    CIP Self-Review</vt:lpstr>
      <vt:lpstr>Resources</vt:lpstr>
      <vt:lpstr>Starting &amp; Completion Dates</vt:lpstr>
      <vt:lpstr>C01</vt:lpstr>
      <vt:lpstr>Manage Contacts Page</vt:lpstr>
      <vt:lpstr>C01 Program Teacher Certification</vt:lpstr>
      <vt:lpstr>C01 Evidence</vt:lpstr>
      <vt:lpstr>C02</vt:lpstr>
      <vt:lpstr>C02 Professional Development</vt:lpstr>
      <vt:lpstr>C02 Evidence</vt:lpstr>
      <vt:lpstr>C02 Template</vt:lpstr>
      <vt:lpstr>C03</vt:lpstr>
      <vt:lpstr>C03 Program Advisory Committee</vt:lpstr>
      <vt:lpstr>C03 Evidence</vt:lpstr>
      <vt:lpstr>C03 Template - Agenda</vt:lpstr>
      <vt:lpstr>C03 Template – Required Members</vt:lpstr>
      <vt:lpstr>C03 Template – Non-Voting Members</vt:lpstr>
      <vt:lpstr>C04</vt:lpstr>
      <vt:lpstr>C04 Program Delivery</vt:lpstr>
      <vt:lpstr>C04 Evidence</vt:lpstr>
      <vt:lpstr>C04 Template – Perkins IV </vt:lpstr>
      <vt:lpstr>C04 Template – Perkins V </vt:lpstr>
      <vt:lpstr>C04 Template - Safety</vt:lpstr>
      <vt:lpstr>C05</vt:lpstr>
      <vt:lpstr>C05 Work-Based Learning</vt:lpstr>
      <vt:lpstr>C05 Evidence</vt:lpstr>
      <vt:lpstr>C05 Template</vt:lpstr>
      <vt:lpstr>Caution!</vt:lpstr>
      <vt:lpstr>PowerPoint Presentation</vt:lpstr>
      <vt:lpstr>Recording Guidelines</vt:lpstr>
      <vt:lpstr>C06</vt:lpstr>
      <vt:lpstr>C06 Student Leadership</vt:lpstr>
      <vt:lpstr>C06 Evidence</vt:lpstr>
      <vt:lpstr>C06 – Leadership Model</vt:lpstr>
      <vt:lpstr>C06 Template</vt:lpstr>
      <vt:lpstr>C07</vt:lpstr>
      <vt:lpstr>C07 Equity and Access</vt:lpstr>
      <vt:lpstr>C07 Evidence</vt:lpstr>
      <vt:lpstr>C07 Template</vt:lpstr>
      <vt:lpstr>C08</vt:lpstr>
      <vt:lpstr>C08 Secondary - Postsecondary</vt:lpstr>
      <vt:lpstr>C08 Secondary - Postsecondary</vt:lpstr>
      <vt:lpstr>C08 Evidence</vt:lpstr>
      <vt:lpstr>C08 Template</vt:lpstr>
      <vt:lpstr>CIP Status Review</vt:lpstr>
      <vt:lpstr>Technical Issues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Lopez, Christi (MDE)</dc:creator>
  <cp:lastModifiedBy>Forbush, Mark</cp:lastModifiedBy>
  <cp:revision>3</cp:revision>
  <dcterms:created xsi:type="dcterms:W3CDTF">2020-01-13T16:14:33Z</dcterms:created>
  <dcterms:modified xsi:type="dcterms:W3CDTF">2024-01-30T12:16:58Z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0x0101005A72C7D63F25BC4B8DFD3C449C4E903F</vt:lpwstr>
  </property>
  <property fmtid="{D5CDD505-2E9C-101B-9397-08002B2CF9AE}" pid="3" name="MSIP_Label_3a2fed65-62e7-46ea-af74-187e0c17143a_Enabled">
    <vt:lpwstr>true</vt:lpwstr>
  </property>
  <property fmtid="{D5CDD505-2E9C-101B-9397-08002B2CF9AE}" pid="4" name="MSIP_Label_3a2fed65-62e7-46ea-af74-187e0c17143a_SetDate">
    <vt:lpwstr>2021-09-27T19:43:05Z</vt:lpwstr>
  </property>
  <property fmtid="{D5CDD505-2E9C-101B-9397-08002B2CF9AE}" pid="5" name="MSIP_Label_3a2fed65-62e7-46ea-af74-187e0c17143a_Method">
    <vt:lpwstr>Privileged</vt:lpwstr>
  </property>
  <property fmtid="{D5CDD505-2E9C-101B-9397-08002B2CF9AE}" pid="6" name="MSIP_Label_3a2fed65-62e7-46ea-af74-187e0c17143a_Name">
    <vt:lpwstr>3a2fed65-62e7-46ea-af74-187e0c17143a</vt:lpwstr>
  </property>
  <property fmtid="{D5CDD505-2E9C-101B-9397-08002B2CF9AE}" pid="7" name="MSIP_Label_3a2fed65-62e7-46ea-af74-187e0c17143a_SiteId">
    <vt:lpwstr>d5fb7087-3777-42ad-966a-892ef47225d1</vt:lpwstr>
  </property>
  <property fmtid="{D5CDD505-2E9C-101B-9397-08002B2CF9AE}" pid="8" name="MSIP_Label_3a2fed65-62e7-46ea-af74-187e0c17143a_ActionId">
    <vt:lpwstr>56c6abb4-039e-4c96-8b71-a415207c4af4</vt:lpwstr>
  </property>
  <property fmtid="{D5CDD505-2E9C-101B-9397-08002B2CF9AE}" pid="9" name="MSIP_Label_3a2fed65-62e7-46ea-af74-187e0c17143a_ContentBits">
    <vt:lpwstr>0</vt:lpwstr>
  </property>
  <property fmtid="{D5CDD505-2E9C-101B-9397-08002B2CF9AE}" pid="10" name="MediaServiceImageTags">
    <vt:lpwstr/>
  </property>
</Properties>
</file>